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9" r:id="rId2"/>
    <p:sldMasterId id="2147483802" r:id="rId3"/>
  </p:sldMasterIdLst>
  <p:notesMasterIdLst>
    <p:notesMasterId r:id="rId25"/>
  </p:notesMasterIdLst>
  <p:sldIdLst>
    <p:sldId id="256" r:id="rId4"/>
    <p:sldId id="2147378933" r:id="rId5"/>
    <p:sldId id="276" r:id="rId6"/>
    <p:sldId id="1306" r:id="rId7"/>
    <p:sldId id="2147378931" r:id="rId8"/>
    <p:sldId id="2147378924" r:id="rId9"/>
    <p:sldId id="262" r:id="rId10"/>
    <p:sldId id="263" r:id="rId11"/>
    <p:sldId id="2147378923" r:id="rId12"/>
    <p:sldId id="1221" r:id="rId13"/>
    <p:sldId id="1227" r:id="rId14"/>
    <p:sldId id="2147378925" r:id="rId15"/>
    <p:sldId id="1228" r:id="rId16"/>
    <p:sldId id="1303" r:id="rId17"/>
    <p:sldId id="1310" r:id="rId18"/>
    <p:sldId id="1359" r:id="rId19"/>
    <p:sldId id="2147378932" r:id="rId20"/>
    <p:sldId id="2147378839" r:id="rId21"/>
    <p:sldId id="2147378928" r:id="rId22"/>
    <p:sldId id="2147378844" r:id="rId23"/>
    <p:sldId id="1196" r:id="rId24"/>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AF8"/>
    <a:srgbClr val="FEF5F0"/>
    <a:srgbClr val="FDF0E9"/>
    <a:srgbClr val="0000FF"/>
    <a:srgbClr val="E4F6DE"/>
    <a:srgbClr val="FFFFC9"/>
    <a:srgbClr val="EFF9FF"/>
    <a:srgbClr val="E7F6FF"/>
    <a:srgbClr val="E3F6FD"/>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2" autoAdjust="0"/>
    <p:restoredTop sz="94660"/>
  </p:normalViewPr>
  <p:slideViewPr>
    <p:cSldViewPr snapToGrid="0">
      <p:cViewPr varScale="1">
        <p:scale>
          <a:sx n="88" d="100"/>
          <a:sy n="88" d="100"/>
        </p:scale>
        <p:origin x="96" y="25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096691714188432E-2"/>
          <c:y val="3.7185275939179328E-2"/>
          <c:w val="0.93602487478023633"/>
          <c:h val="0.81717700847166397"/>
        </c:manualLayout>
      </c:layout>
      <c:barChart>
        <c:barDir val="col"/>
        <c:grouping val="stacked"/>
        <c:varyColors val="0"/>
        <c:ser>
          <c:idx val="0"/>
          <c:order val="0"/>
          <c:tx>
            <c:strRef>
              <c:f>Sheet1!$B$1</c:f>
              <c:strCache>
                <c:ptCount val="1"/>
                <c:pt idx="0">
                  <c:v>Number of FOSHU products</c:v>
                </c:pt>
              </c:strCache>
            </c:strRef>
          </c:tx>
          <c:spPr>
            <a:solidFill>
              <a:srgbClr val="F3B98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6"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Sheet1!$B$2:$B$10</c:f>
              <c:numCache>
                <c:formatCode>#,##0</c:formatCode>
                <c:ptCount val="9"/>
                <c:pt idx="0">
                  <c:v>1238</c:v>
                </c:pt>
                <c:pt idx="1">
                  <c:v>1120</c:v>
                </c:pt>
                <c:pt idx="2">
                  <c:v>1081</c:v>
                </c:pt>
                <c:pt idx="3">
                  <c:v>1067</c:v>
                </c:pt>
                <c:pt idx="4">
                  <c:v>1072</c:v>
                </c:pt>
                <c:pt idx="5">
                  <c:v>1071</c:v>
                </c:pt>
                <c:pt idx="6">
                  <c:v>1069</c:v>
                </c:pt>
                <c:pt idx="7">
                  <c:v>1064</c:v>
                </c:pt>
                <c:pt idx="8">
                  <c:v>1059</c:v>
                </c:pt>
              </c:numCache>
            </c:numRef>
          </c:val>
          <c:extLst>
            <c:ext xmlns:c16="http://schemas.microsoft.com/office/drawing/2014/chart" uri="{C3380CC4-5D6E-409C-BE32-E72D297353CC}">
              <c16:uniqueId val="{00000000-E6B4-43FE-9080-2414D62677DB}"/>
            </c:ext>
          </c:extLst>
        </c:ser>
        <c:ser>
          <c:idx val="1"/>
          <c:order val="1"/>
          <c:tx>
            <c:strRef>
              <c:f>Sheet1!$C$1</c:f>
              <c:strCache>
                <c:ptCount val="1"/>
                <c:pt idx="0">
                  <c:v>Number of FFC products</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6"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Sheet1!$C$2:$C$10</c:f>
              <c:numCache>
                <c:formatCode>General</c:formatCode>
                <c:ptCount val="9"/>
                <c:pt idx="0">
                  <c:v>272</c:v>
                </c:pt>
                <c:pt idx="1">
                  <c:v>815</c:v>
                </c:pt>
                <c:pt idx="2" formatCode="#,##0">
                  <c:v>1269</c:v>
                </c:pt>
                <c:pt idx="3" formatCode="#,##0">
                  <c:v>1735</c:v>
                </c:pt>
                <c:pt idx="4" formatCode="#,##0">
                  <c:v>2568</c:v>
                </c:pt>
                <c:pt idx="5" formatCode="#,##0">
                  <c:v>3486</c:v>
                </c:pt>
                <c:pt idx="6" formatCode="#,##0">
                  <c:v>4702</c:v>
                </c:pt>
                <c:pt idx="7" formatCode="#,##0">
                  <c:v>5995</c:v>
                </c:pt>
                <c:pt idx="8" formatCode="#,##0">
                  <c:v>7369</c:v>
                </c:pt>
              </c:numCache>
            </c:numRef>
          </c:val>
          <c:extLst>
            <c:ext xmlns:c16="http://schemas.microsoft.com/office/drawing/2014/chart" uri="{C3380CC4-5D6E-409C-BE32-E72D297353CC}">
              <c16:uniqueId val="{00000001-E6B4-43FE-9080-2414D62677DB}"/>
            </c:ext>
          </c:extLst>
        </c:ser>
        <c:dLbls>
          <c:showLegendKey val="0"/>
          <c:showVal val="0"/>
          <c:showCatName val="0"/>
          <c:showSerName val="0"/>
          <c:showPercent val="0"/>
          <c:showBubbleSize val="0"/>
        </c:dLbls>
        <c:gapWidth val="150"/>
        <c:overlap val="100"/>
        <c:serLines>
          <c:spPr>
            <a:ln w="9514" cap="flat" cmpd="sng" algn="ctr">
              <a:solidFill>
                <a:schemeClr val="tx1">
                  <a:lumMod val="35000"/>
                  <a:lumOff val="65000"/>
                </a:schemeClr>
              </a:solidFill>
              <a:round/>
            </a:ln>
            <a:effectLst/>
          </c:spPr>
        </c:serLines>
        <c:axId val="1501248704"/>
        <c:axId val="1"/>
      </c:barChart>
      <c:catAx>
        <c:axId val="1501248704"/>
        <c:scaling>
          <c:orientation val="minMax"/>
        </c:scaling>
        <c:delete val="0"/>
        <c:axPos val="b"/>
        <c:numFmt formatCode="General" sourceLinked="1"/>
        <c:majorTickMark val="none"/>
        <c:minorTickMark val="none"/>
        <c:tickLblPos val="nextTo"/>
        <c:spPr>
          <a:noFill/>
          <a:ln w="9514"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96" b="0" i="0" u="none" strike="noStrike" kern="1200" baseline="0">
                <a:solidFill>
                  <a:schemeClr val="tx1">
                    <a:lumMod val="65000"/>
                    <a:lumOff val="35000"/>
                  </a:schemeClr>
                </a:solidFill>
                <a:latin typeface="+mn-lt"/>
                <a:ea typeface="+mn-ea"/>
                <a:cs typeface="+mn-cs"/>
              </a:defRPr>
            </a:pPr>
            <a:endParaRPr lang="ja-JP"/>
          </a:p>
        </c:txPr>
        <c:crossAx val="1"/>
        <c:crosses val="autoZero"/>
        <c:auto val="1"/>
        <c:lblAlgn val="ctr"/>
        <c:lblOffset val="100"/>
        <c:noMultiLvlLbl val="0"/>
      </c:catAx>
      <c:valAx>
        <c:axId val="1"/>
        <c:scaling>
          <c:orientation val="minMax"/>
        </c:scaling>
        <c:delete val="0"/>
        <c:axPos val="l"/>
        <c:majorGridlines>
          <c:spPr>
            <a:ln w="9514"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ja-JP" sz="1196" b="0" i="0" u="none" strike="noStrike" kern="1200" baseline="0">
                <a:solidFill>
                  <a:schemeClr val="tx1">
                    <a:lumMod val="65000"/>
                    <a:lumOff val="35000"/>
                  </a:schemeClr>
                </a:solidFill>
                <a:latin typeface="+mn-lt"/>
                <a:ea typeface="+mn-ea"/>
                <a:cs typeface="+mn-cs"/>
              </a:defRPr>
            </a:pPr>
            <a:endParaRPr lang="ja-JP"/>
          </a:p>
        </c:txPr>
        <c:crossAx val="1501248704"/>
        <c:crosses val="autoZero"/>
        <c:crossBetween val="between"/>
      </c:valAx>
      <c:spPr>
        <a:noFill/>
        <a:ln w="25371">
          <a:noFill/>
        </a:ln>
      </c:spPr>
    </c:plotArea>
    <c:legend>
      <c:legendPos val="b"/>
      <c:overlay val="0"/>
      <c:spPr>
        <a:noFill/>
        <a:ln>
          <a:noFill/>
        </a:ln>
        <a:effectLst/>
      </c:spPr>
      <c:txPr>
        <a:bodyPr rot="0" spcFirstLastPara="1" vertOverflow="ellipsis" vert="horz" wrap="square" anchor="ctr" anchorCtr="1"/>
        <a:lstStyle/>
        <a:p>
          <a:pPr>
            <a:defRPr lang="ja-JP" sz="1398" b="1" i="0" u="none" strike="noStrike" kern="120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F0368C12-3EB9-4495-8713-323E1158E014}" type="datetimeFigureOut">
              <a:rPr kumimoji="1" lang="ja-JP" altLang="en-US" smtClean="0"/>
              <a:t>2025/9/1</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C2D2A83F-2BA0-40E5-9AAD-F022E609E777}" type="slidenum">
              <a:rPr kumimoji="1" lang="ja-JP" altLang="en-US" smtClean="0"/>
              <a:t>‹#›</a:t>
            </a:fld>
            <a:endParaRPr kumimoji="1" lang="ja-JP" altLang="en-US"/>
          </a:p>
        </p:txBody>
      </p:sp>
    </p:spTree>
    <p:extLst>
      <p:ext uri="{BB962C8B-B14F-4D97-AF65-F5344CB8AC3E}">
        <p14:creationId xmlns:p14="http://schemas.microsoft.com/office/powerpoint/2010/main" val="26777576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10879-1F91-CA7C-B50A-191477B106E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5D88822-5FEE-1F88-F129-EACDC293CDB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CAC21CD-554F-1AD9-94A7-25F12E4349B1}"/>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0136003-2D8B-55D3-4799-D3B8AF2907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2A83F-2BA0-40E5-9AAD-F022E609E777}"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2261892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2A83F-2BA0-40E5-9AAD-F022E609E777}"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10905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2A83F-2BA0-40E5-9AAD-F022E609E777}"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3423439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2A83F-2BA0-40E5-9AAD-F022E609E777}"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3271427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2D2A83F-2BA0-40E5-9AAD-F022E609E777}" type="slidenum">
              <a:rPr kumimoji="1" lang="ja-JP" altLang="en-US" smtClean="0"/>
              <a:t>13</a:t>
            </a:fld>
            <a:endParaRPr kumimoji="1" lang="ja-JP" altLang="en-US"/>
          </a:p>
        </p:txBody>
      </p:sp>
    </p:spTree>
    <p:extLst>
      <p:ext uri="{BB962C8B-B14F-4D97-AF65-F5344CB8AC3E}">
        <p14:creationId xmlns:p14="http://schemas.microsoft.com/office/powerpoint/2010/main" val="275582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2A83F-2BA0-40E5-9AAD-F022E609E777}"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4102392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C3F3C-8ECA-4ACA-8BDE-3A137E40B1D7}"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1154313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2A83F-2BA0-40E5-9AAD-F022E609E777}"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2341105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B0D263-228B-D796-7DFD-2C9559C15358}"/>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39CFBEB-1FCA-01D6-CF07-3EA4A0AA7A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789E330-9D9C-7C9C-F9FB-DA9545AC64B7}"/>
              </a:ext>
            </a:extLst>
          </p:cNvPr>
          <p:cNvSpPr>
            <a:spLocks noGrp="1"/>
          </p:cNvSpPr>
          <p:nvPr>
            <p:ph type="dt" sz="half" idx="10"/>
          </p:nvPr>
        </p:nvSpPr>
        <p:spPr/>
        <p:txBody>
          <a:bodyPr/>
          <a:lstStyle/>
          <a:p>
            <a:fld id="{4AEF20BC-5E76-4713-9C9D-3E05E5E63F75}" type="datetime1">
              <a:rPr kumimoji="1" lang="ja-JP" altLang="en-US" smtClean="0"/>
              <a:t>2025/9/1</a:t>
            </a:fld>
            <a:endParaRPr kumimoji="1" lang="ja-JP" altLang="en-US"/>
          </a:p>
        </p:txBody>
      </p:sp>
      <p:sp>
        <p:nvSpPr>
          <p:cNvPr id="5" name="フッター プレースホルダー 4">
            <a:extLst>
              <a:ext uri="{FF2B5EF4-FFF2-40B4-BE49-F238E27FC236}">
                <a16:creationId xmlns:a16="http://schemas.microsoft.com/office/drawing/2014/main" id="{59E2808D-2EED-98BD-94BC-84FF1850B06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4BA8E0C-F5E5-DE5D-9391-07855DB0CB32}"/>
              </a:ext>
            </a:extLst>
          </p:cNvPr>
          <p:cNvSpPr>
            <a:spLocks noGrp="1"/>
          </p:cNvSpPr>
          <p:nvPr>
            <p:ph type="sldNum" sz="quarter" idx="12"/>
          </p:nvPr>
        </p:nvSpPr>
        <p:spPr/>
        <p:txBody>
          <a:bodyPr/>
          <a:lstStyle/>
          <a:p>
            <a:fld id="{8763A3B6-95A3-4DD6-AF44-B82C74516725}" type="slidenum">
              <a:rPr kumimoji="1" lang="ja-JP" altLang="en-US" smtClean="0"/>
              <a:t>‹#›</a:t>
            </a:fld>
            <a:endParaRPr kumimoji="1" lang="ja-JP" altLang="en-US"/>
          </a:p>
        </p:txBody>
      </p:sp>
    </p:spTree>
    <p:extLst>
      <p:ext uri="{BB962C8B-B14F-4D97-AF65-F5344CB8AC3E}">
        <p14:creationId xmlns:p14="http://schemas.microsoft.com/office/powerpoint/2010/main" val="2072537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D2F04F-2B4B-EAC1-3BB7-E7399CFE50A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F756101-6E08-6122-7FF1-7804A64FA69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AAF6EC9-6002-33EB-27BD-E4E12CEF8EF8}"/>
              </a:ext>
            </a:extLst>
          </p:cNvPr>
          <p:cNvSpPr>
            <a:spLocks noGrp="1"/>
          </p:cNvSpPr>
          <p:nvPr>
            <p:ph type="dt" sz="half" idx="10"/>
          </p:nvPr>
        </p:nvSpPr>
        <p:spPr/>
        <p:txBody>
          <a:bodyPr/>
          <a:lstStyle/>
          <a:p>
            <a:fld id="{1422C906-59EA-4D4A-82E7-6479E8F39DFD}" type="datetime1">
              <a:rPr kumimoji="1" lang="ja-JP" altLang="en-US" smtClean="0"/>
              <a:t>2025/9/1</a:t>
            </a:fld>
            <a:endParaRPr kumimoji="1" lang="ja-JP" altLang="en-US"/>
          </a:p>
        </p:txBody>
      </p:sp>
      <p:sp>
        <p:nvSpPr>
          <p:cNvPr id="5" name="フッター プレースホルダー 4">
            <a:extLst>
              <a:ext uri="{FF2B5EF4-FFF2-40B4-BE49-F238E27FC236}">
                <a16:creationId xmlns:a16="http://schemas.microsoft.com/office/drawing/2014/main" id="{622BFB5A-6A26-24B1-874E-23D837A02D7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5CA9342-0D21-1F1E-12C6-8DB48DF8C705}"/>
              </a:ext>
            </a:extLst>
          </p:cNvPr>
          <p:cNvSpPr>
            <a:spLocks noGrp="1"/>
          </p:cNvSpPr>
          <p:nvPr>
            <p:ph type="sldNum" sz="quarter" idx="12"/>
          </p:nvPr>
        </p:nvSpPr>
        <p:spPr/>
        <p:txBody>
          <a:bodyPr/>
          <a:lstStyle/>
          <a:p>
            <a:fld id="{8763A3B6-95A3-4DD6-AF44-B82C74516725}" type="slidenum">
              <a:rPr kumimoji="1" lang="ja-JP" altLang="en-US" smtClean="0"/>
              <a:t>‹#›</a:t>
            </a:fld>
            <a:endParaRPr kumimoji="1" lang="ja-JP" altLang="en-US"/>
          </a:p>
        </p:txBody>
      </p:sp>
    </p:spTree>
    <p:extLst>
      <p:ext uri="{BB962C8B-B14F-4D97-AF65-F5344CB8AC3E}">
        <p14:creationId xmlns:p14="http://schemas.microsoft.com/office/powerpoint/2010/main" val="403743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F27A611-D6DD-C896-9BAB-3F15C4D9AE6F}"/>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32A6A52-F7E7-9BD8-1DBC-EAC45CB73DF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ECC9668-9D60-A5E4-AFBF-8C56C5014FF6}"/>
              </a:ext>
            </a:extLst>
          </p:cNvPr>
          <p:cNvSpPr>
            <a:spLocks noGrp="1"/>
          </p:cNvSpPr>
          <p:nvPr>
            <p:ph type="dt" sz="half" idx="10"/>
          </p:nvPr>
        </p:nvSpPr>
        <p:spPr/>
        <p:txBody>
          <a:bodyPr/>
          <a:lstStyle/>
          <a:p>
            <a:fld id="{43992183-FDC0-42FA-9CAF-5B2561662CAC}" type="datetime1">
              <a:rPr kumimoji="1" lang="ja-JP" altLang="en-US" smtClean="0"/>
              <a:t>2025/9/1</a:t>
            </a:fld>
            <a:endParaRPr kumimoji="1" lang="ja-JP" altLang="en-US"/>
          </a:p>
        </p:txBody>
      </p:sp>
      <p:sp>
        <p:nvSpPr>
          <p:cNvPr id="5" name="フッター プレースホルダー 4">
            <a:extLst>
              <a:ext uri="{FF2B5EF4-FFF2-40B4-BE49-F238E27FC236}">
                <a16:creationId xmlns:a16="http://schemas.microsoft.com/office/drawing/2014/main" id="{6AAA2B03-4087-D617-211F-13EC3FD56BB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D5BE44D-C179-099F-5CF2-6D7F40CFA5A1}"/>
              </a:ext>
            </a:extLst>
          </p:cNvPr>
          <p:cNvSpPr>
            <a:spLocks noGrp="1"/>
          </p:cNvSpPr>
          <p:nvPr>
            <p:ph type="sldNum" sz="quarter" idx="12"/>
          </p:nvPr>
        </p:nvSpPr>
        <p:spPr/>
        <p:txBody>
          <a:bodyPr/>
          <a:lstStyle/>
          <a:p>
            <a:fld id="{8763A3B6-95A3-4DD6-AF44-B82C74516725}" type="slidenum">
              <a:rPr kumimoji="1" lang="ja-JP" altLang="en-US" smtClean="0"/>
              <a:t>‹#›</a:t>
            </a:fld>
            <a:endParaRPr kumimoji="1" lang="ja-JP" altLang="en-US"/>
          </a:p>
        </p:txBody>
      </p:sp>
    </p:spTree>
    <p:extLst>
      <p:ext uri="{BB962C8B-B14F-4D97-AF65-F5344CB8AC3E}">
        <p14:creationId xmlns:p14="http://schemas.microsoft.com/office/powerpoint/2010/main" val="3559984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609600" y="1600201"/>
            <a:ext cx="10972800" cy="4525963"/>
          </a:xfrm>
        </p:spPr>
        <p:txBody>
          <a:bodyPr/>
          <a:lstStyle/>
          <a:p>
            <a:pPr lvl="0"/>
            <a:endParaRPr lang="ja-JP" altLang="en-US" noProof="0"/>
          </a:p>
        </p:txBody>
      </p:sp>
      <p:sp>
        <p:nvSpPr>
          <p:cNvPr id="4" name="Rectangle 4">
            <a:extLst>
              <a:ext uri="{FF2B5EF4-FFF2-40B4-BE49-F238E27FC236}">
                <a16:creationId xmlns:a16="http://schemas.microsoft.com/office/drawing/2014/main" id="{5EA461D7-D3E7-352B-EDCD-E45C4E2B6B50}"/>
              </a:ext>
            </a:extLst>
          </p:cNvPr>
          <p:cNvSpPr>
            <a:spLocks noGrp="1" noChangeArrowheads="1"/>
          </p:cNvSpPr>
          <p:nvPr>
            <p:ph type="dt" sz="half" idx="10"/>
          </p:nvPr>
        </p:nvSpPr>
        <p:spPr>
          <a:ln/>
        </p:spPr>
        <p:txBody>
          <a:bodyPr/>
          <a:lstStyle>
            <a:lvl1pPr>
              <a:defRPr/>
            </a:lvl1pPr>
          </a:lstStyle>
          <a:p>
            <a:pPr>
              <a:defRPr/>
            </a:pPr>
            <a:fld id="{37BC7117-1749-4F99-A253-932373BEFECD}" type="datetime1">
              <a:rPr lang="ja-JP" altLang="en-US" smtClean="0"/>
              <a:t>2025/9/1</a:t>
            </a:fld>
            <a:endParaRPr lang="en-US" altLang="ja-JP"/>
          </a:p>
        </p:txBody>
      </p:sp>
      <p:sp>
        <p:nvSpPr>
          <p:cNvPr id="5" name="Rectangle 5">
            <a:extLst>
              <a:ext uri="{FF2B5EF4-FFF2-40B4-BE49-F238E27FC236}">
                <a16:creationId xmlns:a16="http://schemas.microsoft.com/office/drawing/2014/main" id="{A4231763-4634-D9C4-8163-51F00A3161C9}"/>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3A8028CA-7F6C-0C6D-C4FF-D143CD987EF6}"/>
              </a:ext>
            </a:extLst>
          </p:cNvPr>
          <p:cNvSpPr>
            <a:spLocks noGrp="1" noChangeArrowheads="1"/>
          </p:cNvSpPr>
          <p:nvPr>
            <p:ph type="sldNum" sz="quarter" idx="12"/>
          </p:nvPr>
        </p:nvSpPr>
        <p:spPr>
          <a:ln/>
        </p:spPr>
        <p:txBody>
          <a:bodyPr/>
          <a:lstStyle>
            <a:lvl1pPr>
              <a:defRPr/>
            </a:lvl1pPr>
          </a:lstStyle>
          <a:p>
            <a:pPr>
              <a:defRPr/>
            </a:pPr>
            <a:fld id="{7C6D960F-F0D6-4FEC-9B37-53B77F11B4A6}" type="slidenum">
              <a:rPr lang="en-US" altLang="ja-JP"/>
              <a:pPr>
                <a:defRPr/>
              </a:pPr>
              <a:t>‹#›</a:t>
            </a:fld>
            <a:endParaRPr lang="en-US" altLang="ja-JP"/>
          </a:p>
        </p:txBody>
      </p:sp>
    </p:spTree>
    <p:extLst>
      <p:ext uri="{BB962C8B-B14F-4D97-AF65-F5344CB8AC3E}">
        <p14:creationId xmlns:p14="http://schemas.microsoft.com/office/powerpoint/2010/main" val="313296117"/>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38"/>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A9015535-62F5-1AD0-07FB-1731BE7FD93D}"/>
              </a:ext>
            </a:extLst>
          </p:cNvPr>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289CE46C-70B0-49B8-831E-C4DC1977E818}" type="datetime1">
              <a:rPr lang="ja-JP" altLang="en-US" smtClean="0"/>
              <a:t>2025/9/1</a:t>
            </a:fld>
            <a:endParaRPr lang="ja-JP" altLang="en-US"/>
          </a:p>
        </p:txBody>
      </p:sp>
      <p:sp>
        <p:nvSpPr>
          <p:cNvPr id="5" name="フッター プレースホルダー 4">
            <a:extLst>
              <a:ext uri="{FF2B5EF4-FFF2-40B4-BE49-F238E27FC236}">
                <a16:creationId xmlns:a16="http://schemas.microsoft.com/office/drawing/2014/main" id="{D8D5A789-79CB-C04B-A013-824DCFEF9765}"/>
              </a:ext>
            </a:extLst>
          </p:cNvPr>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86B33574-F363-9587-9F6A-86D7EA83DA3F}"/>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B46D690C-9F75-4475-A22F-B21DB71947CE}" type="slidenum">
              <a:rPr lang="ja-JP" altLang="en-US"/>
              <a:pPr>
                <a:defRPr/>
              </a:pPr>
              <a:t>‹#›</a:t>
            </a:fld>
            <a:endParaRPr lang="ja-JP" altLang="en-US"/>
          </a:p>
        </p:txBody>
      </p:sp>
    </p:spTree>
    <p:extLst>
      <p:ext uri="{BB962C8B-B14F-4D97-AF65-F5344CB8AC3E}">
        <p14:creationId xmlns:p14="http://schemas.microsoft.com/office/powerpoint/2010/main" val="254259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4D4964B9-6DD4-6818-EBE9-333C9B10B321}"/>
              </a:ext>
            </a:extLst>
          </p:cNvPr>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FF989AD7-DB68-4FD4-9BE5-DF2B0F65F87D}" type="datetime1">
              <a:rPr lang="ja-JP" altLang="en-US" smtClean="0"/>
              <a:t>2025/9/1</a:t>
            </a:fld>
            <a:endParaRPr lang="ja-JP" altLang="en-US"/>
          </a:p>
        </p:txBody>
      </p:sp>
      <p:sp>
        <p:nvSpPr>
          <p:cNvPr id="5" name="フッター プレースホルダー 4">
            <a:extLst>
              <a:ext uri="{FF2B5EF4-FFF2-40B4-BE49-F238E27FC236}">
                <a16:creationId xmlns:a16="http://schemas.microsoft.com/office/drawing/2014/main" id="{F5AC116A-086B-0CBA-D1A2-913F2D4CEC59}"/>
              </a:ext>
            </a:extLst>
          </p:cNvPr>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CB32745D-C8A7-23B2-439F-31089B85BE7F}"/>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D5E126FF-B824-4C34-A93D-D2F83646EA98}" type="slidenum">
              <a:rPr lang="ja-JP" altLang="en-US"/>
              <a:pPr>
                <a:defRPr/>
              </a:pPr>
              <a:t>‹#›</a:t>
            </a:fld>
            <a:endParaRPr lang="ja-JP" altLang="en-US"/>
          </a:p>
        </p:txBody>
      </p:sp>
    </p:spTree>
    <p:extLst>
      <p:ext uri="{BB962C8B-B14F-4D97-AF65-F5344CB8AC3E}">
        <p14:creationId xmlns:p14="http://schemas.microsoft.com/office/powerpoint/2010/main" val="2925482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13"/>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1A42BF21-7487-53A7-156C-14F2DC7926D1}"/>
              </a:ext>
            </a:extLst>
          </p:cNvPr>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09E7B120-569D-499F-953D-4439EF05C4A6}" type="datetime1">
              <a:rPr lang="ja-JP" altLang="en-US" smtClean="0"/>
              <a:t>2025/9/1</a:t>
            </a:fld>
            <a:endParaRPr lang="ja-JP" altLang="en-US"/>
          </a:p>
        </p:txBody>
      </p:sp>
      <p:sp>
        <p:nvSpPr>
          <p:cNvPr id="5" name="フッター プレースホルダー 4">
            <a:extLst>
              <a:ext uri="{FF2B5EF4-FFF2-40B4-BE49-F238E27FC236}">
                <a16:creationId xmlns:a16="http://schemas.microsoft.com/office/drawing/2014/main" id="{32A6FD62-CC34-CF2C-2AF7-E602B0E4F495}"/>
              </a:ext>
            </a:extLst>
          </p:cNvPr>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D99B781F-ACAA-2B67-4DC3-2ECD87B182E0}"/>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7CCBA9EF-02BA-47BD-9C37-04C4F62E1A61}" type="slidenum">
              <a:rPr lang="ja-JP" altLang="en-US"/>
              <a:pPr>
                <a:defRPr/>
              </a:pPr>
              <a:t>‹#›</a:t>
            </a:fld>
            <a:endParaRPr lang="ja-JP" altLang="en-US"/>
          </a:p>
        </p:txBody>
      </p:sp>
    </p:spTree>
    <p:extLst>
      <p:ext uri="{BB962C8B-B14F-4D97-AF65-F5344CB8AC3E}">
        <p14:creationId xmlns:p14="http://schemas.microsoft.com/office/powerpoint/2010/main" val="1882069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A5CE666B-68A1-1680-2734-AEDCAB02D5F8}"/>
              </a:ext>
            </a:extLst>
          </p:cNvPr>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5E01B8D2-0D25-4122-A31A-E7C9B1DEE4FF}" type="datetime1">
              <a:rPr lang="ja-JP" altLang="en-US" smtClean="0"/>
              <a:t>2025/9/1</a:t>
            </a:fld>
            <a:endParaRPr lang="ja-JP" altLang="en-US"/>
          </a:p>
        </p:txBody>
      </p:sp>
      <p:sp>
        <p:nvSpPr>
          <p:cNvPr id="6" name="フッター プレースホルダー 5">
            <a:extLst>
              <a:ext uri="{FF2B5EF4-FFF2-40B4-BE49-F238E27FC236}">
                <a16:creationId xmlns:a16="http://schemas.microsoft.com/office/drawing/2014/main" id="{48212EC1-B970-A177-97EC-0433DDAC96AB}"/>
              </a:ext>
            </a:extLst>
          </p:cNvPr>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B37098D8-BCEB-8460-9D0E-1AE40872F38E}"/>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2D3538FC-18C3-48E8-83D8-C02EAEB8D620}" type="slidenum">
              <a:rPr lang="ja-JP" altLang="en-US"/>
              <a:pPr>
                <a:defRPr/>
              </a:pPr>
              <a:t>‹#›</a:t>
            </a:fld>
            <a:endParaRPr lang="ja-JP" altLang="en-US"/>
          </a:p>
        </p:txBody>
      </p:sp>
    </p:spTree>
    <p:extLst>
      <p:ext uri="{BB962C8B-B14F-4D97-AF65-F5344CB8AC3E}">
        <p14:creationId xmlns:p14="http://schemas.microsoft.com/office/powerpoint/2010/main" val="17259221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a:extLst>
              <a:ext uri="{FF2B5EF4-FFF2-40B4-BE49-F238E27FC236}">
                <a16:creationId xmlns:a16="http://schemas.microsoft.com/office/drawing/2014/main" id="{E972BBE1-B57A-B703-65C5-66491772F45D}"/>
              </a:ext>
            </a:extLst>
          </p:cNvPr>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BD09EA1A-4208-468E-A402-3C0BF3B1A019}" type="datetime1">
              <a:rPr lang="ja-JP" altLang="en-US" smtClean="0"/>
              <a:t>2025/9/1</a:t>
            </a:fld>
            <a:endParaRPr lang="ja-JP" altLang="en-US"/>
          </a:p>
        </p:txBody>
      </p:sp>
      <p:sp>
        <p:nvSpPr>
          <p:cNvPr id="8" name="フッター プレースホルダー 7">
            <a:extLst>
              <a:ext uri="{FF2B5EF4-FFF2-40B4-BE49-F238E27FC236}">
                <a16:creationId xmlns:a16="http://schemas.microsoft.com/office/drawing/2014/main" id="{C2611EC1-3988-8A67-56BF-C2F81F70E6BB}"/>
              </a:ext>
            </a:extLst>
          </p:cNvPr>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9" name="スライド番号プレースホルダー 8">
            <a:extLst>
              <a:ext uri="{FF2B5EF4-FFF2-40B4-BE49-F238E27FC236}">
                <a16:creationId xmlns:a16="http://schemas.microsoft.com/office/drawing/2014/main" id="{7222CEBB-CFD7-2BDD-B136-2B31801B458C}"/>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170621E4-B390-4075-B434-63098CA56641}" type="slidenum">
              <a:rPr lang="ja-JP" altLang="en-US"/>
              <a:pPr>
                <a:defRPr/>
              </a:pPr>
              <a:t>‹#›</a:t>
            </a:fld>
            <a:endParaRPr lang="ja-JP" altLang="en-US"/>
          </a:p>
        </p:txBody>
      </p:sp>
    </p:spTree>
    <p:extLst>
      <p:ext uri="{BB962C8B-B14F-4D97-AF65-F5344CB8AC3E}">
        <p14:creationId xmlns:p14="http://schemas.microsoft.com/office/powerpoint/2010/main" val="4148999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a:extLst>
              <a:ext uri="{FF2B5EF4-FFF2-40B4-BE49-F238E27FC236}">
                <a16:creationId xmlns:a16="http://schemas.microsoft.com/office/drawing/2014/main" id="{BC5F60E8-E496-9AD4-2D02-9B184008D977}"/>
              </a:ext>
            </a:extLst>
          </p:cNvPr>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132D5AF0-9783-490A-B1D8-CEE71B244F8C}" type="datetime1">
              <a:rPr lang="ja-JP" altLang="en-US" smtClean="0"/>
              <a:t>2025/9/1</a:t>
            </a:fld>
            <a:endParaRPr lang="ja-JP" altLang="en-US"/>
          </a:p>
        </p:txBody>
      </p:sp>
      <p:sp>
        <p:nvSpPr>
          <p:cNvPr id="4" name="フッター プレースホルダー 3">
            <a:extLst>
              <a:ext uri="{FF2B5EF4-FFF2-40B4-BE49-F238E27FC236}">
                <a16:creationId xmlns:a16="http://schemas.microsoft.com/office/drawing/2014/main" id="{D539C389-4102-0D8E-3517-A8723A0052DA}"/>
              </a:ext>
            </a:extLst>
          </p:cNvPr>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5" name="スライド番号プレースホルダー 4">
            <a:extLst>
              <a:ext uri="{FF2B5EF4-FFF2-40B4-BE49-F238E27FC236}">
                <a16:creationId xmlns:a16="http://schemas.microsoft.com/office/drawing/2014/main" id="{4B0E5FB9-3968-8830-750A-D81FC870C4A5}"/>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E14E5F08-58EC-42CD-93A8-FDD3711E474A}" type="slidenum">
              <a:rPr lang="ja-JP" altLang="en-US"/>
              <a:pPr>
                <a:defRPr/>
              </a:pPr>
              <a:t>‹#›</a:t>
            </a:fld>
            <a:endParaRPr lang="ja-JP" altLang="en-US"/>
          </a:p>
        </p:txBody>
      </p:sp>
    </p:spTree>
    <p:extLst>
      <p:ext uri="{BB962C8B-B14F-4D97-AF65-F5344CB8AC3E}">
        <p14:creationId xmlns:p14="http://schemas.microsoft.com/office/powerpoint/2010/main" val="859470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E3F58F9-F42A-BD18-04C3-B12E5BE78832}"/>
              </a:ext>
            </a:extLst>
          </p:cNvPr>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CCFB2D2A-D54C-4CF4-92E0-3E1D57FCB62C}" type="datetime1">
              <a:rPr lang="ja-JP" altLang="en-US" smtClean="0"/>
              <a:t>2025/9/1</a:t>
            </a:fld>
            <a:endParaRPr lang="ja-JP" altLang="en-US"/>
          </a:p>
        </p:txBody>
      </p:sp>
      <p:sp>
        <p:nvSpPr>
          <p:cNvPr id="3" name="フッター プレースホルダー 2">
            <a:extLst>
              <a:ext uri="{FF2B5EF4-FFF2-40B4-BE49-F238E27FC236}">
                <a16:creationId xmlns:a16="http://schemas.microsoft.com/office/drawing/2014/main" id="{8DDCC2CD-83AB-6696-2B55-D0FDB7674C3B}"/>
              </a:ext>
            </a:extLst>
          </p:cNvPr>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4" name="スライド番号プレースホルダー 3">
            <a:extLst>
              <a:ext uri="{FF2B5EF4-FFF2-40B4-BE49-F238E27FC236}">
                <a16:creationId xmlns:a16="http://schemas.microsoft.com/office/drawing/2014/main" id="{EEFD467F-5AB3-C201-C7B9-F043565F9915}"/>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703CAFA0-E000-494B-8D72-638D1D3B380D}" type="slidenum">
              <a:rPr lang="ja-JP" altLang="en-US"/>
              <a:pPr>
                <a:defRPr/>
              </a:pPr>
              <a:t>‹#›</a:t>
            </a:fld>
            <a:endParaRPr lang="ja-JP" altLang="en-US"/>
          </a:p>
        </p:txBody>
      </p:sp>
    </p:spTree>
    <p:extLst>
      <p:ext uri="{BB962C8B-B14F-4D97-AF65-F5344CB8AC3E}">
        <p14:creationId xmlns:p14="http://schemas.microsoft.com/office/powerpoint/2010/main" val="2613049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5A57A7-7621-E12C-59C3-E6020202403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CF6000C-279F-03C7-0DFC-A6F73244D05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AA9B9B2-337D-A0CF-CDE0-E046EA68071E}"/>
              </a:ext>
            </a:extLst>
          </p:cNvPr>
          <p:cNvSpPr>
            <a:spLocks noGrp="1"/>
          </p:cNvSpPr>
          <p:nvPr>
            <p:ph type="dt" sz="half" idx="10"/>
          </p:nvPr>
        </p:nvSpPr>
        <p:spPr/>
        <p:txBody>
          <a:bodyPr/>
          <a:lstStyle/>
          <a:p>
            <a:fld id="{18E4DA05-D5AD-40D9-9797-A67BC38E7DB4}" type="datetime1">
              <a:rPr kumimoji="1" lang="ja-JP" altLang="en-US" smtClean="0"/>
              <a:t>2025/9/1</a:t>
            </a:fld>
            <a:endParaRPr kumimoji="1" lang="ja-JP" altLang="en-US"/>
          </a:p>
        </p:txBody>
      </p:sp>
      <p:sp>
        <p:nvSpPr>
          <p:cNvPr id="5" name="フッター プレースホルダー 4">
            <a:extLst>
              <a:ext uri="{FF2B5EF4-FFF2-40B4-BE49-F238E27FC236}">
                <a16:creationId xmlns:a16="http://schemas.microsoft.com/office/drawing/2014/main" id="{21C5E32F-3350-F732-7C95-4D55B1D6FA0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8213711-C4B5-EE75-B1B3-EF048B7194D4}"/>
              </a:ext>
            </a:extLst>
          </p:cNvPr>
          <p:cNvSpPr>
            <a:spLocks noGrp="1"/>
          </p:cNvSpPr>
          <p:nvPr>
            <p:ph type="sldNum" sz="quarter" idx="12"/>
          </p:nvPr>
        </p:nvSpPr>
        <p:spPr/>
        <p:txBody>
          <a:bodyPr/>
          <a:lstStyle/>
          <a:p>
            <a:fld id="{8763A3B6-95A3-4DD6-AF44-B82C74516725}" type="slidenum">
              <a:rPr kumimoji="1" lang="ja-JP" altLang="en-US" smtClean="0"/>
              <a:t>‹#›</a:t>
            </a:fld>
            <a:endParaRPr kumimoji="1" lang="ja-JP" altLang="en-US"/>
          </a:p>
        </p:txBody>
      </p:sp>
    </p:spTree>
    <p:extLst>
      <p:ext uri="{BB962C8B-B14F-4D97-AF65-F5344CB8AC3E}">
        <p14:creationId xmlns:p14="http://schemas.microsoft.com/office/powerpoint/2010/main" val="27968175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5"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1"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6D4D7A4F-DA06-74EE-32E3-6D521182CFE2}"/>
              </a:ext>
            </a:extLst>
          </p:cNvPr>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21C1BAC4-BC01-4BD8-B4BB-E32376CE875A}" type="datetime1">
              <a:rPr lang="ja-JP" altLang="en-US" smtClean="0"/>
              <a:t>2025/9/1</a:t>
            </a:fld>
            <a:endParaRPr lang="ja-JP" altLang="en-US"/>
          </a:p>
        </p:txBody>
      </p:sp>
      <p:sp>
        <p:nvSpPr>
          <p:cNvPr id="6" name="フッター プレースホルダー 5">
            <a:extLst>
              <a:ext uri="{FF2B5EF4-FFF2-40B4-BE49-F238E27FC236}">
                <a16:creationId xmlns:a16="http://schemas.microsoft.com/office/drawing/2014/main" id="{5E80A79A-8572-7CB6-7158-3813D9C7999F}"/>
              </a:ext>
            </a:extLst>
          </p:cNvPr>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F17EAF3B-8A10-1453-A9F1-5CBEFC459F85}"/>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4B37A62F-EB20-4E5E-83CB-3A07FE26D365}" type="slidenum">
              <a:rPr lang="ja-JP" altLang="en-US"/>
              <a:pPr>
                <a:defRPr/>
              </a:pPr>
              <a:t>‹#›</a:t>
            </a:fld>
            <a:endParaRPr lang="ja-JP" altLang="en-US"/>
          </a:p>
        </p:txBody>
      </p:sp>
    </p:spTree>
    <p:extLst>
      <p:ext uri="{BB962C8B-B14F-4D97-AF65-F5344CB8AC3E}">
        <p14:creationId xmlns:p14="http://schemas.microsoft.com/office/powerpoint/2010/main" val="3336018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28310025-0804-1213-23E7-4A994A99D2E1}"/>
              </a:ext>
            </a:extLst>
          </p:cNvPr>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80A90ADF-8791-4335-86B1-023F9AAFDD6A}" type="datetime1">
              <a:rPr lang="ja-JP" altLang="en-US" smtClean="0"/>
              <a:t>2025/9/1</a:t>
            </a:fld>
            <a:endParaRPr lang="ja-JP" altLang="en-US"/>
          </a:p>
        </p:txBody>
      </p:sp>
      <p:sp>
        <p:nvSpPr>
          <p:cNvPr id="6" name="フッター プレースホルダー 5">
            <a:extLst>
              <a:ext uri="{FF2B5EF4-FFF2-40B4-BE49-F238E27FC236}">
                <a16:creationId xmlns:a16="http://schemas.microsoft.com/office/drawing/2014/main" id="{31CE7E87-0911-8AC9-A21E-3538AC1828DE}"/>
              </a:ext>
            </a:extLst>
          </p:cNvPr>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C86E4B86-F1B6-6BBE-0191-8EBB6D435B7F}"/>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15E63743-9DA8-4155-B185-B0688CE7420C}" type="slidenum">
              <a:rPr lang="ja-JP" altLang="en-US"/>
              <a:pPr>
                <a:defRPr/>
              </a:pPr>
              <a:t>‹#›</a:t>
            </a:fld>
            <a:endParaRPr lang="ja-JP" altLang="en-US"/>
          </a:p>
        </p:txBody>
      </p:sp>
    </p:spTree>
    <p:extLst>
      <p:ext uri="{BB962C8B-B14F-4D97-AF65-F5344CB8AC3E}">
        <p14:creationId xmlns:p14="http://schemas.microsoft.com/office/powerpoint/2010/main" val="8097415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C8F9A689-E4F3-4E10-A221-2C7FDC99A95D}"/>
              </a:ext>
            </a:extLst>
          </p:cNvPr>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9E5290CE-29D4-42F1-8297-CCB4674AD613}" type="datetime1">
              <a:rPr lang="ja-JP" altLang="en-US" smtClean="0"/>
              <a:t>2025/9/1</a:t>
            </a:fld>
            <a:endParaRPr lang="ja-JP" altLang="en-US"/>
          </a:p>
        </p:txBody>
      </p:sp>
      <p:sp>
        <p:nvSpPr>
          <p:cNvPr id="5" name="フッター プレースホルダー 4">
            <a:extLst>
              <a:ext uri="{FF2B5EF4-FFF2-40B4-BE49-F238E27FC236}">
                <a16:creationId xmlns:a16="http://schemas.microsoft.com/office/drawing/2014/main" id="{7868189B-AED8-58E7-CCC7-32D658A85C61}"/>
              </a:ext>
            </a:extLst>
          </p:cNvPr>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0CAFB83E-E890-5CC6-DF5D-55ECC8B8BEF6}"/>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D68CE0FE-37E6-4EDA-ABCC-D6749E7FA297}" type="slidenum">
              <a:rPr lang="ja-JP" altLang="en-US"/>
              <a:pPr>
                <a:defRPr/>
              </a:pPr>
              <a:t>‹#›</a:t>
            </a:fld>
            <a:endParaRPr lang="ja-JP" altLang="en-US"/>
          </a:p>
        </p:txBody>
      </p:sp>
    </p:spTree>
    <p:extLst>
      <p:ext uri="{BB962C8B-B14F-4D97-AF65-F5344CB8AC3E}">
        <p14:creationId xmlns:p14="http://schemas.microsoft.com/office/powerpoint/2010/main" val="21427584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51"/>
            <a:ext cx="27432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09600" y="274651"/>
            <a:ext cx="80264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A3CE8A78-0A5B-2A48-2292-02129087AF60}"/>
              </a:ext>
            </a:extLst>
          </p:cNvPr>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1D22E5E0-2D74-42A5-A874-B4B659B13DC6}" type="datetime1">
              <a:rPr lang="ja-JP" altLang="en-US" smtClean="0"/>
              <a:t>2025/9/1</a:t>
            </a:fld>
            <a:endParaRPr lang="ja-JP" altLang="en-US"/>
          </a:p>
        </p:txBody>
      </p:sp>
      <p:sp>
        <p:nvSpPr>
          <p:cNvPr id="5" name="フッター プレースホルダー 4">
            <a:extLst>
              <a:ext uri="{FF2B5EF4-FFF2-40B4-BE49-F238E27FC236}">
                <a16:creationId xmlns:a16="http://schemas.microsoft.com/office/drawing/2014/main" id="{BC76644D-0BA8-FD76-9C5C-D6F3C0F2632C}"/>
              </a:ext>
            </a:extLst>
          </p:cNvPr>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B87F849A-A748-E687-B25F-6789F9522C7B}"/>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A05C1F7A-A15D-4952-83CB-0E7EBDE833EF}" type="slidenum">
              <a:rPr lang="ja-JP" altLang="en-US"/>
              <a:pPr>
                <a:defRPr/>
              </a:pPr>
              <a:t>‹#›</a:t>
            </a:fld>
            <a:endParaRPr lang="ja-JP" altLang="en-US"/>
          </a:p>
        </p:txBody>
      </p:sp>
    </p:spTree>
    <p:extLst>
      <p:ext uri="{BB962C8B-B14F-4D97-AF65-F5344CB8AC3E}">
        <p14:creationId xmlns:p14="http://schemas.microsoft.com/office/powerpoint/2010/main" val="26829281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a:extLst>
              <a:ext uri="{FF2B5EF4-FFF2-40B4-BE49-F238E27FC236}">
                <a16:creationId xmlns:a16="http://schemas.microsoft.com/office/drawing/2014/main" id="{B4928A49-856B-EF4D-E058-A20223396AB1}"/>
              </a:ext>
            </a:extLst>
          </p:cNvPr>
          <p:cNvSpPr>
            <a:spLocks noGrp="1" noChangeArrowheads="1"/>
          </p:cNvSpPr>
          <p:nvPr>
            <p:ph type="dt" sz="half" idx="10"/>
          </p:nvPr>
        </p:nvSpPr>
        <p:spPr>
          <a:ln/>
        </p:spPr>
        <p:txBody>
          <a:bodyPr/>
          <a:lstStyle>
            <a:lvl1pPr>
              <a:defRPr/>
            </a:lvl1pPr>
          </a:lstStyle>
          <a:p>
            <a:pPr>
              <a:defRPr/>
            </a:pPr>
            <a:fld id="{B7BEFA8E-0C9A-48BA-812C-1A77055E2F54}" type="datetime1">
              <a:rPr lang="ja-JP" altLang="en-US" smtClean="0"/>
              <a:t>2025/9/1</a:t>
            </a:fld>
            <a:endParaRPr lang="en-US" altLang="ja-JP"/>
          </a:p>
        </p:txBody>
      </p:sp>
      <p:sp>
        <p:nvSpPr>
          <p:cNvPr id="5" name="Rectangle 5">
            <a:extLst>
              <a:ext uri="{FF2B5EF4-FFF2-40B4-BE49-F238E27FC236}">
                <a16:creationId xmlns:a16="http://schemas.microsoft.com/office/drawing/2014/main" id="{26C3F63C-36CB-DD80-2E45-F2F47E90C3D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16ECD93B-366B-9483-EA07-0C414C82268A}"/>
              </a:ext>
            </a:extLst>
          </p:cNvPr>
          <p:cNvSpPr>
            <a:spLocks noGrp="1" noChangeArrowheads="1"/>
          </p:cNvSpPr>
          <p:nvPr>
            <p:ph type="sldNum" sz="quarter" idx="12"/>
          </p:nvPr>
        </p:nvSpPr>
        <p:spPr>
          <a:ln/>
        </p:spPr>
        <p:txBody>
          <a:bodyPr/>
          <a:lstStyle>
            <a:lvl1pPr>
              <a:defRPr/>
            </a:lvl1pPr>
          </a:lstStyle>
          <a:p>
            <a:pPr>
              <a:defRPr/>
            </a:pPr>
            <a:fld id="{5094FD44-5378-4D08-AC0F-BB31F181A5E6}" type="slidenum">
              <a:rPr lang="en-US" altLang="ja-JP"/>
              <a:pPr>
                <a:defRPr/>
              </a:pPr>
              <a:t>‹#›</a:t>
            </a:fld>
            <a:endParaRPr lang="en-US" altLang="ja-JP"/>
          </a:p>
        </p:txBody>
      </p:sp>
    </p:spTree>
    <p:extLst>
      <p:ext uri="{BB962C8B-B14F-4D97-AF65-F5344CB8AC3E}">
        <p14:creationId xmlns:p14="http://schemas.microsoft.com/office/powerpoint/2010/main" val="236123339"/>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2378BFE7-E10C-E7D0-FD83-8961ECF6DB16}"/>
              </a:ext>
            </a:extLst>
          </p:cNvPr>
          <p:cNvSpPr>
            <a:spLocks noGrp="1" noChangeArrowheads="1"/>
          </p:cNvSpPr>
          <p:nvPr>
            <p:ph type="dt" sz="half" idx="10"/>
          </p:nvPr>
        </p:nvSpPr>
        <p:spPr>
          <a:ln/>
        </p:spPr>
        <p:txBody>
          <a:bodyPr/>
          <a:lstStyle>
            <a:lvl1pPr>
              <a:defRPr/>
            </a:lvl1pPr>
          </a:lstStyle>
          <a:p>
            <a:pPr>
              <a:defRPr/>
            </a:pPr>
            <a:fld id="{EA96391A-2E73-4D6C-A0F9-D414ECD3294D}" type="datetime1">
              <a:rPr lang="ja-JP" altLang="en-US" smtClean="0"/>
              <a:t>2025/9/1</a:t>
            </a:fld>
            <a:endParaRPr lang="en-US" altLang="ja-JP"/>
          </a:p>
        </p:txBody>
      </p:sp>
      <p:sp>
        <p:nvSpPr>
          <p:cNvPr id="5" name="Rectangle 5">
            <a:extLst>
              <a:ext uri="{FF2B5EF4-FFF2-40B4-BE49-F238E27FC236}">
                <a16:creationId xmlns:a16="http://schemas.microsoft.com/office/drawing/2014/main" id="{A101E0A2-1ECE-6D75-4D51-D44F39E609F5}"/>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2A6F24BD-8CFA-16E1-FCCD-746E9DFEE591}"/>
              </a:ext>
            </a:extLst>
          </p:cNvPr>
          <p:cNvSpPr>
            <a:spLocks noGrp="1" noChangeArrowheads="1"/>
          </p:cNvSpPr>
          <p:nvPr>
            <p:ph type="sldNum" sz="quarter" idx="12"/>
          </p:nvPr>
        </p:nvSpPr>
        <p:spPr>
          <a:ln/>
        </p:spPr>
        <p:txBody>
          <a:bodyPr/>
          <a:lstStyle>
            <a:lvl1pPr>
              <a:defRPr/>
            </a:lvl1pPr>
          </a:lstStyle>
          <a:p>
            <a:pPr>
              <a:defRPr/>
            </a:pPr>
            <a:fld id="{09FA7AC2-ED16-4CE4-9B11-40C16B0EDA87}" type="slidenum">
              <a:rPr lang="en-US" altLang="ja-JP"/>
              <a:pPr>
                <a:defRPr/>
              </a:pPr>
              <a:t>‹#›</a:t>
            </a:fld>
            <a:endParaRPr lang="en-US" altLang="ja-JP"/>
          </a:p>
        </p:txBody>
      </p:sp>
    </p:spTree>
    <p:extLst>
      <p:ext uri="{BB962C8B-B14F-4D97-AF65-F5344CB8AC3E}">
        <p14:creationId xmlns:p14="http://schemas.microsoft.com/office/powerpoint/2010/main" val="3522562138"/>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a:extLst>
              <a:ext uri="{FF2B5EF4-FFF2-40B4-BE49-F238E27FC236}">
                <a16:creationId xmlns:a16="http://schemas.microsoft.com/office/drawing/2014/main" id="{5E2DECA5-33EA-96DC-C25C-EEED3565AE69}"/>
              </a:ext>
            </a:extLst>
          </p:cNvPr>
          <p:cNvSpPr>
            <a:spLocks noGrp="1" noChangeArrowheads="1"/>
          </p:cNvSpPr>
          <p:nvPr>
            <p:ph type="dt" sz="half" idx="10"/>
          </p:nvPr>
        </p:nvSpPr>
        <p:spPr>
          <a:ln/>
        </p:spPr>
        <p:txBody>
          <a:bodyPr/>
          <a:lstStyle>
            <a:lvl1pPr>
              <a:defRPr/>
            </a:lvl1pPr>
          </a:lstStyle>
          <a:p>
            <a:pPr>
              <a:defRPr/>
            </a:pPr>
            <a:fld id="{4684C084-0771-4932-8DF1-FFF577AAC415}" type="datetime1">
              <a:rPr lang="ja-JP" altLang="en-US" smtClean="0"/>
              <a:t>2025/9/1</a:t>
            </a:fld>
            <a:endParaRPr lang="en-US" altLang="ja-JP"/>
          </a:p>
        </p:txBody>
      </p:sp>
      <p:sp>
        <p:nvSpPr>
          <p:cNvPr id="5" name="Rectangle 5">
            <a:extLst>
              <a:ext uri="{FF2B5EF4-FFF2-40B4-BE49-F238E27FC236}">
                <a16:creationId xmlns:a16="http://schemas.microsoft.com/office/drawing/2014/main" id="{357554CE-9E50-FB4C-F433-A7F76FDA16D8}"/>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D8EBDDC4-E13F-4D8F-BD8A-34EAC11F4DB1}"/>
              </a:ext>
            </a:extLst>
          </p:cNvPr>
          <p:cNvSpPr>
            <a:spLocks noGrp="1" noChangeArrowheads="1"/>
          </p:cNvSpPr>
          <p:nvPr>
            <p:ph type="sldNum" sz="quarter" idx="12"/>
          </p:nvPr>
        </p:nvSpPr>
        <p:spPr>
          <a:ln/>
        </p:spPr>
        <p:txBody>
          <a:bodyPr/>
          <a:lstStyle>
            <a:lvl1pPr>
              <a:defRPr/>
            </a:lvl1pPr>
          </a:lstStyle>
          <a:p>
            <a:pPr>
              <a:defRPr/>
            </a:pPr>
            <a:fld id="{2585F363-2623-4071-B441-D0144DFCEC88}" type="slidenum">
              <a:rPr lang="en-US" altLang="ja-JP"/>
              <a:pPr>
                <a:defRPr/>
              </a:pPr>
              <a:t>‹#›</a:t>
            </a:fld>
            <a:endParaRPr lang="en-US" altLang="ja-JP"/>
          </a:p>
        </p:txBody>
      </p:sp>
    </p:spTree>
    <p:extLst>
      <p:ext uri="{BB962C8B-B14F-4D97-AF65-F5344CB8AC3E}">
        <p14:creationId xmlns:p14="http://schemas.microsoft.com/office/powerpoint/2010/main" val="1239040328"/>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B40D86EF-D529-E26F-223B-61C933B9B7B6}"/>
              </a:ext>
            </a:extLst>
          </p:cNvPr>
          <p:cNvSpPr>
            <a:spLocks noGrp="1" noChangeArrowheads="1"/>
          </p:cNvSpPr>
          <p:nvPr>
            <p:ph type="dt" sz="half" idx="10"/>
          </p:nvPr>
        </p:nvSpPr>
        <p:spPr>
          <a:ln/>
        </p:spPr>
        <p:txBody>
          <a:bodyPr/>
          <a:lstStyle>
            <a:lvl1pPr>
              <a:defRPr/>
            </a:lvl1pPr>
          </a:lstStyle>
          <a:p>
            <a:pPr>
              <a:defRPr/>
            </a:pPr>
            <a:fld id="{E6F30BBC-BE2E-48CD-B1CC-B64CDBEDD303}" type="datetime1">
              <a:rPr lang="ja-JP" altLang="en-US" smtClean="0"/>
              <a:t>2025/9/1</a:t>
            </a:fld>
            <a:endParaRPr lang="en-US" altLang="ja-JP"/>
          </a:p>
        </p:txBody>
      </p:sp>
      <p:sp>
        <p:nvSpPr>
          <p:cNvPr id="6" name="Rectangle 5">
            <a:extLst>
              <a:ext uri="{FF2B5EF4-FFF2-40B4-BE49-F238E27FC236}">
                <a16:creationId xmlns:a16="http://schemas.microsoft.com/office/drawing/2014/main" id="{A200DC16-5CC4-FE79-AD63-390C510E2AB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A5472AE9-2E52-1450-D0EA-EDDCBA1C7504}"/>
              </a:ext>
            </a:extLst>
          </p:cNvPr>
          <p:cNvSpPr>
            <a:spLocks noGrp="1" noChangeArrowheads="1"/>
          </p:cNvSpPr>
          <p:nvPr>
            <p:ph type="sldNum" sz="quarter" idx="12"/>
          </p:nvPr>
        </p:nvSpPr>
        <p:spPr>
          <a:ln/>
        </p:spPr>
        <p:txBody>
          <a:bodyPr/>
          <a:lstStyle>
            <a:lvl1pPr>
              <a:defRPr/>
            </a:lvl1pPr>
          </a:lstStyle>
          <a:p>
            <a:pPr>
              <a:defRPr/>
            </a:pPr>
            <a:fld id="{83BEC997-34AB-409B-930C-4A9A74754B89}" type="slidenum">
              <a:rPr lang="en-US" altLang="ja-JP"/>
              <a:pPr>
                <a:defRPr/>
              </a:pPr>
              <a:t>‹#›</a:t>
            </a:fld>
            <a:endParaRPr lang="en-US" altLang="ja-JP"/>
          </a:p>
        </p:txBody>
      </p:sp>
    </p:spTree>
    <p:extLst>
      <p:ext uri="{BB962C8B-B14F-4D97-AF65-F5344CB8AC3E}">
        <p14:creationId xmlns:p14="http://schemas.microsoft.com/office/powerpoint/2010/main" val="1256994096"/>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A007582B-8B1D-98C4-A890-ECC312F6A9E1}"/>
              </a:ext>
            </a:extLst>
          </p:cNvPr>
          <p:cNvSpPr>
            <a:spLocks noGrp="1" noChangeArrowheads="1"/>
          </p:cNvSpPr>
          <p:nvPr>
            <p:ph type="dt" sz="half" idx="10"/>
          </p:nvPr>
        </p:nvSpPr>
        <p:spPr>
          <a:ln/>
        </p:spPr>
        <p:txBody>
          <a:bodyPr/>
          <a:lstStyle>
            <a:lvl1pPr>
              <a:defRPr/>
            </a:lvl1pPr>
          </a:lstStyle>
          <a:p>
            <a:pPr>
              <a:defRPr/>
            </a:pPr>
            <a:fld id="{31067421-B71E-49B7-AD69-618B81DF5C0A}" type="datetime1">
              <a:rPr lang="ja-JP" altLang="en-US" smtClean="0"/>
              <a:t>2025/9/1</a:t>
            </a:fld>
            <a:endParaRPr lang="en-US" altLang="ja-JP"/>
          </a:p>
        </p:txBody>
      </p:sp>
      <p:sp>
        <p:nvSpPr>
          <p:cNvPr id="8" name="Rectangle 5">
            <a:extLst>
              <a:ext uri="{FF2B5EF4-FFF2-40B4-BE49-F238E27FC236}">
                <a16:creationId xmlns:a16="http://schemas.microsoft.com/office/drawing/2014/main" id="{2989E7CC-F27A-96C6-2202-0D6381396E5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0FD4965D-8C3A-7CA8-49AC-DB33536F12FD}"/>
              </a:ext>
            </a:extLst>
          </p:cNvPr>
          <p:cNvSpPr>
            <a:spLocks noGrp="1" noChangeArrowheads="1"/>
          </p:cNvSpPr>
          <p:nvPr>
            <p:ph type="sldNum" sz="quarter" idx="12"/>
          </p:nvPr>
        </p:nvSpPr>
        <p:spPr>
          <a:ln/>
        </p:spPr>
        <p:txBody>
          <a:bodyPr/>
          <a:lstStyle>
            <a:lvl1pPr>
              <a:defRPr/>
            </a:lvl1pPr>
          </a:lstStyle>
          <a:p>
            <a:pPr>
              <a:defRPr/>
            </a:pPr>
            <a:fld id="{89967593-1217-473C-8395-1F9EFB6B4FC4}" type="slidenum">
              <a:rPr lang="en-US" altLang="ja-JP"/>
              <a:pPr>
                <a:defRPr/>
              </a:pPr>
              <a:t>‹#›</a:t>
            </a:fld>
            <a:endParaRPr lang="en-US" altLang="ja-JP"/>
          </a:p>
        </p:txBody>
      </p:sp>
    </p:spTree>
    <p:extLst>
      <p:ext uri="{BB962C8B-B14F-4D97-AF65-F5344CB8AC3E}">
        <p14:creationId xmlns:p14="http://schemas.microsoft.com/office/powerpoint/2010/main" val="2424069303"/>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id="{C1BE5ADD-3E6C-0B9B-D12A-2BB36B81A273}"/>
              </a:ext>
            </a:extLst>
          </p:cNvPr>
          <p:cNvSpPr>
            <a:spLocks noGrp="1" noChangeArrowheads="1"/>
          </p:cNvSpPr>
          <p:nvPr>
            <p:ph type="dt" sz="half" idx="10"/>
          </p:nvPr>
        </p:nvSpPr>
        <p:spPr>
          <a:ln/>
        </p:spPr>
        <p:txBody>
          <a:bodyPr/>
          <a:lstStyle>
            <a:lvl1pPr>
              <a:defRPr/>
            </a:lvl1pPr>
          </a:lstStyle>
          <a:p>
            <a:pPr>
              <a:defRPr/>
            </a:pPr>
            <a:fld id="{A5D85E48-3CFB-4429-B159-C8B8E48B6668}" type="datetime1">
              <a:rPr lang="ja-JP" altLang="en-US" smtClean="0"/>
              <a:t>2025/9/1</a:t>
            </a:fld>
            <a:endParaRPr lang="en-US" altLang="ja-JP"/>
          </a:p>
        </p:txBody>
      </p:sp>
      <p:sp>
        <p:nvSpPr>
          <p:cNvPr id="4" name="Rectangle 5">
            <a:extLst>
              <a:ext uri="{FF2B5EF4-FFF2-40B4-BE49-F238E27FC236}">
                <a16:creationId xmlns:a16="http://schemas.microsoft.com/office/drawing/2014/main" id="{34E3858C-0AA2-72D3-4554-29B6B34AA3D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FB584DCB-8D8C-038F-50E3-68E950EEEAE5}"/>
              </a:ext>
            </a:extLst>
          </p:cNvPr>
          <p:cNvSpPr>
            <a:spLocks noGrp="1" noChangeArrowheads="1"/>
          </p:cNvSpPr>
          <p:nvPr>
            <p:ph type="sldNum" sz="quarter" idx="12"/>
          </p:nvPr>
        </p:nvSpPr>
        <p:spPr>
          <a:ln/>
        </p:spPr>
        <p:txBody>
          <a:bodyPr/>
          <a:lstStyle>
            <a:lvl1pPr>
              <a:defRPr/>
            </a:lvl1pPr>
          </a:lstStyle>
          <a:p>
            <a:pPr>
              <a:defRPr/>
            </a:pPr>
            <a:fld id="{BB5628A0-9FDC-47BA-B693-8FFD91633B3E}" type="slidenum">
              <a:rPr lang="en-US" altLang="ja-JP"/>
              <a:pPr>
                <a:defRPr/>
              </a:pPr>
              <a:t>‹#›</a:t>
            </a:fld>
            <a:endParaRPr lang="en-US" altLang="ja-JP"/>
          </a:p>
        </p:txBody>
      </p:sp>
    </p:spTree>
    <p:extLst>
      <p:ext uri="{BB962C8B-B14F-4D97-AF65-F5344CB8AC3E}">
        <p14:creationId xmlns:p14="http://schemas.microsoft.com/office/powerpoint/2010/main" val="2511070284"/>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9EC81F-ACED-E523-03C5-2B355FC3C06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BA714F8-6277-AED3-1CDA-96EB90DA418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4CF3B5B-8043-E19C-F539-A1C8A778F534}"/>
              </a:ext>
            </a:extLst>
          </p:cNvPr>
          <p:cNvSpPr>
            <a:spLocks noGrp="1"/>
          </p:cNvSpPr>
          <p:nvPr>
            <p:ph type="dt" sz="half" idx="10"/>
          </p:nvPr>
        </p:nvSpPr>
        <p:spPr/>
        <p:txBody>
          <a:bodyPr/>
          <a:lstStyle/>
          <a:p>
            <a:fld id="{4557980B-205B-4641-8E8D-C6DE29C920C5}" type="datetime1">
              <a:rPr kumimoji="1" lang="ja-JP" altLang="en-US" smtClean="0"/>
              <a:t>2025/9/1</a:t>
            </a:fld>
            <a:endParaRPr kumimoji="1" lang="ja-JP" altLang="en-US"/>
          </a:p>
        </p:txBody>
      </p:sp>
      <p:sp>
        <p:nvSpPr>
          <p:cNvPr id="5" name="フッター プレースホルダー 4">
            <a:extLst>
              <a:ext uri="{FF2B5EF4-FFF2-40B4-BE49-F238E27FC236}">
                <a16:creationId xmlns:a16="http://schemas.microsoft.com/office/drawing/2014/main" id="{EA0440E4-BC9D-46E5-B4AA-FC82703A98A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4B7E015-733F-1C02-1B4D-0348B5407991}"/>
              </a:ext>
            </a:extLst>
          </p:cNvPr>
          <p:cNvSpPr>
            <a:spLocks noGrp="1"/>
          </p:cNvSpPr>
          <p:nvPr>
            <p:ph type="sldNum" sz="quarter" idx="12"/>
          </p:nvPr>
        </p:nvSpPr>
        <p:spPr/>
        <p:txBody>
          <a:bodyPr/>
          <a:lstStyle/>
          <a:p>
            <a:fld id="{8763A3B6-95A3-4DD6-AF44-B82C74516725}" type="slidenum">
              <a:rPr kumimoji="1" lang="ja-JP" altLang="en-US" smtClean="0"/>
              <a:t>‹#›</a:t>
            </a:fld>
            <a:endParaRPr kumimoji="1" lang="ja-JP" altLang="en-US"/>
          </a:p>
        </p:txBody>
      </p:sp>
    </p:spTree>
    <p:extLst>
      <p:ext uri="{BB962C8B-B14F-4D97-AF65-F5344CB8AC3E}">
        <p14:creationId xmlns:p14="http://schemas.microsoft.com/office/powerpoint/2010/main" val="20564792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FA7F79F-7CD6-FF91-AA3E-15D41D71751A}"/>
              </a:ext>
            </a:extLst>
          </p:cNvPr>
          <p:cNvSpPr>
            <a:spLocks noGrp="1" noChangeArrowheads="1"/>
          </p:cNvSpPr>
          <p:nvPr>
            <p:ph type="dt" sz="half" idx="10"/>
          </p:nvPr>
        </p:nvSpPr>
        <p:spPr>
          <a:ln/>
        </p:spPr>
        <p:txBody>
          <a:bodyPr/>
          <a:lstStyle>
            <a:lvl1pPr>
              <a:defRPr/>
            </a:lvl1pPr>
          </a:lstStyle>
          <a:p>
            <a:pPr>
              <a:defRPr/>
            </a:pPr>
            <a:fld id="{09B9CFB3-7BD4-4DE3-8A95-AA1F50117182}" type="datetime1">
              <a:rPr lang="ja-JP" altLang="en-US" smtClean="0"/>
              <a:t>2025/9/1</a:t>
            </a:fld>
            <a:endParaRPr lang="en-US" altLang="ja-JP"/>
          </a:p>
        </p:txBody>
      </p:sp>
      <p:sp>
        <p:nvSpPr>
          <p:cNvPr id="3" name="Rectangle 5">
            <a:extLst>
              <a:ext uri="{FF2B5EF4-FFF2-40B4-BE49-F238E27FC236}">
                <a16:creationId xmlns:a16="http://schemas.microsoft.com/office/drawing/2014/main" id="{F48E61C7-08D5-6811-D402-4C612A02F8C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E3A45044-C364-44E8-3528-D5E9BB39E29B}"/>
              </a:ext>
            </a:extLst>
          </p:cNvPr>
          <p:cNvSpPr>
            <a:spLocks noGrp="1" noChangeArrowheads="1"/>
          </p:cNvSpPr>
          <p:nvPr>
            <p:ph type="sldNum" sz="quarter" idx="12"/>
          </p:nvPr>
        </p:nvSpPr>
        <p:spPr>
          <a:ln/>
        </p:spPr>
        <p:txBody>
          <a:bodyPr/>
          <a:lstStyle>
            <a:lvl1pPr>
              <a:defRPr/>
            </a:lvl1pPr>
          </a:lstStyle>
          <a:p>
            <a:pPr>
              <a:defRPr/>
            </a:pPr>
            <a:fld id="{C25725D5-A8C5-406F-82B5-AFE347A25A0B}" type="slidenum">
              <a:rPr lang="en-US" altLang="ja-JP"/>
              <a:pPr>
                <a:defRPr/>
              </a:pPr>
              <a:t>‹#›</a:t>
            </a:fld>
            <a:endParaRPr lang="en-US" altLang="ja-JP"/>
          </a:p>
        </p:txBody>
      </p:sp>
    </p:spTree>
    <p:extLst>
      <p:ext uri="{BB962C8B-B14F-4D97-AF65-F5344CB8AC3E}">
        <p14:creationId xmlns:p14="http://schemas.microsoft.com/office/powerpoint/2010/main" val="348149588"/>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BF0DACD2-CCD8-9D84-17AC-224B770062CD}"/>
              </a:ext>
            </a:extLst>
          </p:cNvPr>
          <p:cNvSpPr>
            <a:spLocks noGrp="1" noChangeArrowheads="1"/>
          </p:cNvSpPr>
          <p:nvPr>
            <p:ph type="dt" sz="half" idx="10"/>
          </p:nvPr>
        </p:nvSpPr>
        <p:spPr>
          <a:ln/>
        </p:spPr>
        <p:txBody>
          <a:bodyPr/>
          <a:lstStyle>
            <a:lvl1pPr>
              <a:defRPr/>
            </a:lvl1pPr>
          </a:lstStyle>
          <a:p>
            <a:pPr>
              <a:defRPr/>
            </a:pPr>
            <a:fld id="{01F6FF97-A72B-4E25-AB1D-9183C450FB68}" type="datetime1">
              <a:rPr lang="ja-JP" altLang="en-US" smtClean="0"/>
              <a:t>2025/9/1</a:t>
            </a:fld>
            <a:endParaRPr lang="en-US" altLang="ja-JP"/>
          </a:p>
        </p:txBody>
      </p:sp>
      <p:sp>
        <p:nvSpPr>
          <p:cNvPr id="6" name="Rectangle 5">
            <a:extLst>
              <a:ext uri="{FF2B5EF4-FFF2-40B4-BE49-F238E27FC236}">
                <a16:creationId xmlns:a16="http://schemas.microsoft.com/office/drawing/2014/main" id="{550C7766-6EB1-7814-5324-A934FFE9E9A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1399FBFB-7A45-CA9B-DE29-4932CF748980}"/>
              </a:ext>
            </a:extLst>
          </p:cNvPr>
          <p:cNvSpPr>
            <a:spLocks noGrp="1" noChangeArrowheads="1"/>
          </p:cNvSpPr>
          <p:nvPr>
            <p:ph type="sldNum" sz="quarter" idx="12"/>
          </p:nvPr>
        </p:nvSpPr>
        <p:spPr>
          <a:ln/>
        </p:spPr>
        <p:txBody>
          <a:bodyPr/>
          <a:lstStyle>
            <a:lvl1pPr>
              <a:defRPr/>
            </a:lvl1pPr>
          </a:lstStyle>
          <a:p>
            <a:pPr>
              <a:defRPr/>
            </a:pPr>
            <a:fld id="{B9F4F39F-84EE-419F-A953-4D4DE4112FE4}" type="slidenum">
              <a:rPr lang="en-US" altLang="ja-JP"/>
              <a:pPr>
                <a:defRPr/>
              </a:pPr>
              <a:t>‹#›</a:t>
            </a:fld>
            <a:endParaRPr lang="en-US" altLang="ja-JP"/>
          </a:p>
        </p:txBody>
      </p:sp>
    </p:spTree>
    <p:extLst>
      <p:ext uri="{BB962C8B-B14F-4D97-AF65-F5344CB8AC3E}">
        <p14:creationId xmlns:p14="http://schemas.microsoft.com/office/powerpoint/2010/main" val="1411087081"/>
      </p:ext>
    </p:extLst>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FADD404F-0D9E-9360-363F-6651172145D9}"/>
              </a:ext>
            </a:extLst>
          </p:cNvPr>
          <p:cNvSpPr>
            <a:spLocks noGrp="1" noChangeArrowheads="1"/>
          </p:cNvSpPr>
          <p:nvPr>
            <p:ph type="dt" sz="half" idx="10"/>
          </p:nvPr>
        </p:nvSpPr>
        <p:spPr>
          <a:ln/>
        </p:spPr>
        <p:txBody>
          <a:bodyPr/>
          <a:lstStyle>
            <a:lvl1pPr>
              <a:defRPr/>
            </a:lvl1pPr>
          </a:lstStyle>
          <a:p>
            <a:pPr>
              <a:defRPr/>
            </a:pPr>
            <a:fld id="{585A44AE-EBFE-4A64-B921-9F65840FB075}" type="datetime1">
              <a:rPr lang="ja-JP" altLang="en-US" smtClean="0"/>
              <a:t>2025/9/1</a:t>
            </a:fld>
            <a:endParaRPr lang="en-US" altLang="ja-JP"/>
          </a:p>
        </p:txBody>
      </p:sp>
      <p:sp>
        <p:nvSpPr>
          <p:cNvPr id="6" name="Rectangle 5">
            <a:extLst>
              <a:ext uri="{FF2B5EF4-FFF2-40B4-BE49-F238E27FC236}">
                <a16:creationId xmlns:a16="http://schemas.microsoft.com/office/drawing/2014/main" id="{AF468F9A-EFE2-88D5-A908-7EE9A7BC0D4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F6C254D2-3900-E1DC-49FE-FB13E5E32212}"/>
              </a:ext>
            </a:extLst>
          </p:cNvPr>
          <p:cNvSpPr>
            <a:spLocks noGrp="1" noChangeArrowheads="1"/>
          </p:cNvSpPr>
          <p:nvPr>
            <p:ph type="sldNum" sz="quarter" idx="12"/>
          </p:nvPr>
        </p:nvSpPr>
        <p:spPr>
          <a:ln/>
        </p:spPr>
        <p:txBody>
          <a:bodyPr/>
          <a:lstStyle>
            <a:lvl1pPr>
              <a:defRPr/>
            </a:lvl1pPr>
          </a:lstStyle>
          <a:p>
            <a:pPr>
              <a:defRPr/>
            </a:pPr>
            <a:fld id="{06242E07-62BA-49E2-87A1-F8C69885D9B7}" type="slidenum">
              <a:rPr lang="en-US" altLang="ja-JP"/>
              <a:pPr>
                <a:defRPr/>
              </a:pPr>
              <a:t>‹#›</a:t>
            </a:fld>
            <a:endParaRPr lang="en-US" altLang="ja-JP"/>
          </a:p>
        </p:txBody>
      </p:sp>
    </p:spTree>
    <p:extLst>
      <p:ext uri="{BB962C8B-B14F-4D97-AF65-F5344CB8AC3E}">
        <p14:creationId xmlns:p14="http://schemas.microsoft.com/office/powerpoint/2010/main" val="1115335630"/>
      </p:ext>
    </p:extLst>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12E7C2D0-1B78-D0B4-E218-CBDDFCCA22CE}"/>
              </a:ext>
            </a:extLst>
          </p:cNvPr>
          <p:cNvSpPr>
            <a:spLocks noGrp="1" noChangeArrowheads="1"/>
          </p:cNvSpPr>
          <p:nvPr>
            <p:ph type="dt" sz="half" idx="10"/>
          </p:nvPr>
        </p:nvSpPr>
        <p:spPr>
          <a:ln/>
        </p:spPr>
        <p:txBody>
          <a:bodyPr/>
          <a:lstStyle>
            <a:lvl1pPr>
              <a:defRPr/>
            </a:lvl1pPr>
          </a:lstStyle>
          <a:p>
            <a:pPr>
              <a:defRPr/>
            </a:pPr>
            <a:fld id="{0EDC88BE-8C2A-4E69-AA17-BB9224A68A47}" type="datetime1">
              <a:rPr lang="ja-JP" altLang="en-US" smtClean="0"/>
              <a:t>2025/9/1</a:t>
            </a:fld>
            <a:endParaRPr lang="en-US" altLang="ja-JP"/>
          </a:p>
        </p:txBody>
      </p:sp>
      <p:sp>
        <p:nvSpPr>
          <p:cNvPr id="5" name="Rectangle 5">
            <a:extLst>
              <a:ext uri="{FF2B5EF4-FFF2-40B4-BE49-F238E27FC236}">
                <a16:creationId xmlns:a16="http://schemas.microsoft.com/office/drawing/2014/main" id="{34A48A4E-FECA-B25F-A4FA-3F957D5B6CD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FD5E0736-6C49-4918-9073-DB4C5DE52579}"/>
              </a:ext>
            </a:extLst>
          </p:cNvPr>
          <p:cNvSpPr>
            <a:spLocks noGrp="1" noChangeArrowheads="1"/>
          </p:cNvSpPr>
          <p:nvPr>
            <p:ph type="sldNum" sz="quarter" idx="12"/>
          </p:nvPr>
        </p:nvSpPr>
        <p:spPr>
          <a:ln/>
        </p:spPr>
        <p:txBody>
          <a:bodyPr/>
          <a:lstStyle>
            <a:lvl1pPr>
              <a:defRPr/>
            </a:lvl1pPr>
          </a:lstStyle>
          <a:p>
            <a:pPr>
              <a:defRPr/>
            </a:pPr>
            <a:fld id="{08F4A6E9-11A5-4FC1-AE14-26EE1D3E18B3}" type="slidenum">
              <a:rPr lang="en-US" altLang="ja-JP"/>
              <a:pPr>
                <a:defRPr/>
              </a:pPr>
              <a:t>‹#›</a:t>
            </a:fld>
            <a:endParaRPr lang="en-US" altLang="ja-JP"/>
          </a:p>
        </p:txBody>
      </p:sp>
    </p:spTree>
    <p:extLst>
      <p:ext uri="{BB962C8B-B14F-4D97-AF65-F5344CB8AC3E}">
        <p14:creationId xmlns:p14="http://schemas.microsoft.com/office/powerpoint/2010/main" val="2241644484"/>
      </p:ext>
    </p:extLst>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00" y="274639"/>
            <a:ext cx="80264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CCDCA90A-8AC0-46EA-B72B-806D36321E62}"/>
              </a:ext>
            </a:extLst>
          </p:cNvPr>
          <p:cNvSpPr>
            <a:spLocks noGrp="1" noChangeArrowheads="1"/>
          </p:cNvSpPr>
          <p:nvPr>
            <p:ph type="dt" sz="half" idx="10"/>
          </p:nvPr>
        </p:nvSpPr>
        <p:spPr>
          <a:ln/>
        </p:spPr>
        <p:txBody>
          <a:bodyPr/>
          <a:lstStyle>
            <a:lvl1pPr>
              <a:defRPr/>
            </a:lvl1pPr>
          </a:lstStyle>
          <a:p>
            <a:pPr>
              <a:defRPr/>
            </a:pPr>
            <a:fld id="{7A5D0306-1946-4502-B607-DCA6BF05F6EB}" type="datetime1">
              <a:rPr lang="ja-JP" altLang="en-US" smtClean="0"/>
              <a:t>2025/9/1</a:t>
            </a:fld>
            <a:endParaRPr lang="en-US" altLang="ja-JP"/>
          </a:p>
        </p:txBody>
      </p:sp>
      <p:sp>
        <p:nvSpPr>
          <p:cNvPr id="5" name="Rectangle 5">
            <a:extLst>
              <a:ext uri="{FF2B5EF4-FFF2-40B4-BE49-F238E27FC236}">
                <a16:creationId xmlns:a16="http://schemas.microsoft.com/office/drawing/2014/main" id="{3575D726-1DF2-D73C-C2D8-87700CE6F84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D594CDFF-59CE-B9FF-DDE6-9347E94FFC53}"/>
              </a:ext>
            </a:extLst>
          </p:cNvPr>
          <p:cNvSpPr>
            <a:spLocks noGrp="1" noChangeArrowheads="1"/>
          </p:cNvSpPr>
          <p:nvPr>
            <p:ph type="sldNum" sz="quarter" idx="12"/>
          </p:nvPr>
        </p:nvSpPr>
        <p:spPr>
          <a:ln/>
        </p:spPr>
        <p:txBody>
          <a:bodyPr/>
          <a:lstStyle>
            <a:lvl1pPr>
              <a:defRPr/>
            </a:lvl1pPr>
          </a:lstStyle>
          <a:p>
            <a:pPr>
              <a:defRPr/>
            </a:pPr>
            <a:fld id="{2E17F8F5-6D2F-46A7-A8AA-3C4DEB246CB6}" type="slidenum">
              <a:rPr lang="en-US" altLang="ja-JP"/>
              <a:pPr>
                <a:defRPr/>
              </a:pPr>
              <a:t>‹#›</a:t>
            </a:fld>
            <a:endParaRPr lang="en-US" altLang="ja-JP"/>
          </a:p>
        </p:txBody>
      </p:sp>
    </p:spTree>
    <p:extLst>
      <p:ext uri="{BB962C8B-B14F-4D97-AF65-F5344CB8AC3E}">
        <p14:creationId xmlns:p14="http://schemas.microsoft.com/office/powerpoint/2010/main" val="2425744092"/>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609600" y="1600201"/>
            <a:ext cx="10972800" cy="4525963"/>
          </a:xfrm>
        </p:spPr>
        <p:txBody>
          <a:bodyPr/>
          <a:lstStyle/>
          <a:p>
            <a:pPr lvl="0"/>
            <a:endParaRPr lang="ja-JP" altLang="en-US" noProof="0"/>
          </a:p>
        </p:txBody>
      </p:sp>
      <p:sp>
        <p:nvSpPr>
          <p:cNvPr id="4" name="Rectangle 4">
            <a:extLst>
              <a:ext uri="{FF2B5EF4-FFF2-40B4-BE49-F238E27FC236}">
                <a16:creationId xmlns:a16="http://schemas.microsoft.com/office/drawing/2014/main" id="{3D3E12F8-517E-CDFA-F75D-DED21023A17B}"/>
              </a:ext>
            </a:extLst>
          </p:cNvPr>
          <p:cNvSpPr>
            <a:spLocks noGrp="1" noChangeArrowheads="1"/>
          </p:cNvSpPr>
          <p:nvPr>
            <p:ph type="dt" sz="half" idx="10"/>
          </p:nvPr>
        </p:nvSpPr>
        <p:spPr>
          <a:ln/>
        </p:spPr>
        <p:txBody>
          <a:bodyPr/>
          <a:lstStyle>
            <a:lvl1pPr>
              <a:defRPr/>
            </a:lvl1pPr>
          </a:lstStyle>
          <a:p>
            <a:pPr>
              <a:defRPr/>
            </a:pPr>
            <a:fld id="{C57683C7-2445-4B2B-9C9A-A2BB668A96C4}" type="datetime1">
              <a:rPr lang="ja-JP" altLang="en-US" smtClean="0"/>
              <a:t>2025/9/1</a:t>
            </a:fld>
            <a:endParaRPr lang="en-US" altLang="ja-JP"/>
          </a:p>
        </p:txBody>
      </p:sp>
      <p:sp>
        <p:nvSpPr>
          <p:cNvPr id="5" name="Rectangle 5">
            <a:extLst>
              <a:ext uri="{FF2B5EF4-FFF2-40B4-BE49-F238E27FC236}">
                <a16:creationId xmlns:a16="http://schemas.microsoft.com/office/drawing/2014/main" id="{86FAB3CF-5D2D-21CF-137D-39CE46D5BF8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D6F3DB44-1F05-FFA9-EDE4-D643A53A2DA2}"/>
              </a:ext>
            </a:extLst>
          </p:cNvPr>
          <p:cNvSpPr>
            <a:spLocks noGrp="1" noChangeArrowheads="1"/>
          </p:cNvSpPr>
          <p:nvPr>
            <p:ph type="sldNum" sz="quarter" idx="12"/>
          </p:nvPr>
        </p:nvSpPr>
        <p:spPr>
          <a:ln/>
        </p:spPr>
        <p:txBody>
          <a:bodyPr/>
          <a:lstStyle>
            <a:lvl1pPr>
              <a:defRPr/>
            </a:lvl1pPr>
          </a:lstStyle>
          <a:p>
            <a:pPr>
              <a:defRPr/>
            </a:pPr>
            <a:fld id="{4ACD3D11-3744-4816-9E17-DFCBA668AE9F}" type="slidenum">
              <a:rPr lang="en-US" altLang="ja-JP"/>
              <a:pPr>
                <a:defRPr/>
              </a:pPr>
              <a:t>‹#›</a:t>
            </a:fld>
            <a:endParaRPr lang="en-US" altLang="ja-JP"/>
          </a:p>
        </p:txBody>
      </p:sp>
    </p:spTree>
    <p:extLst>
      <p:ext uri="{BB962C8B-B14F-4D97-AF65-F5344CB8AC3E}">
        <p14:creationId xmlns:p14="http://schemas.microsoft.com/office/powerpoint/2010/main" val="4110058943"/>
      </p:ext>
    </p:extLst>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609600" y="1600201"/>
            <a:ext cx="53848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1"/>
            <a:ext cx="53848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5A160B13-9DAD-56BD-6153-4BE07E3E841A}"/>
              </a:ext>
            </a:extLst>
          </p:cNvPr>
          <p:cNvSpPr>
            <a:spLocks noGrp="1" noChangeArrowheads="1"/>
          </p:cNvSpPr>
          <p:nvPr>
            <p:ph type="dt" sz="half" idx="10"/>
          </p:nvPr>
        </p:nvSpPr>
        <p:spPr>
          <a:ln/>
        </p:spPr>
        <p:txBody>
          <a:bodyPr/>
          <a:lstStyle>
            <a:lvl1pPr>
              <a:defRPr/>
            </a:lvl1pPr>
          </a:lstStyle>
          <a:p>
            <a:pPr>
              <a:defRPr/>
            </a:pPr>
            <a:fld id="{769AD67D-CD9F-45F0-9630-654D6644662F}" type="datetime1">
              <a:rPr lang="ja-JP" altLang="en-US" smtClean="0"/>
              <a:t>2025/9/1</a:t>
            </a:fld>
            <a:endParaRPr lang="en-US" altLang="ja-JP"/>
          </a:p>
        </p:txBody>
      </p:sp>
      <p:sp>
        <p:nvSpPr>
          <p:cNvPr id="6" name="Rectangle 5">
            <a:extLst>
              <a:ext uri="{FF2B5EF4-FFF2-40B4-BE49-F238E27FC236}">
                <a16:creationId xmlns:a16="http://schemas.microsoft.com/office/drawing/2014/main" id="{BBCAD420-70AD-018B-B37D-029956FBE3EA}"/>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D485C10E-7BFD-952D-38AA-CA182A2B4084}"/>
              </a:ext>
            </a:extLst>
          </p:cNvPr>
          <p:cNvSpPr>
            <a:spLocks noGrp="1" noChangeArrowheads="1"/>
          </p:cNvSpPr>
          <p:nvPr>
            <p:ph type="sldNum" sz="quarter" idx="12"/>
          </p:nvPr>
        </p:nvSpPr>
        <p:spPr>
          <a:ln/>
        </p:spPr>
        <p:txBody>
          <a:bodyPr/>
          <a:lstStyle>
            <a:lvl1pPr>
              <a:defRPr/>
            </a:lvl1pPr>
          </a:lstStyle>
          <a:p>
            <a:pPr>
              <a:defRPr/>
            </a:pPr>
            <a:fld id="{7C9BD538-256B-493A-9675-C7A71DD9EC14}" type="slidenum">
              <a:rPr lang="en-US" altLang="ja-JP"/>
              <a:pPr>
                <a:defRPr/>
              </a:pPr>
              <a:t>‹#›</a:t>
            </a:fld>
            <a:endParaRPr lang="en-US" altLang="ja-JP"/>
          </a:p>
        </p:txBody>
      </p:sp>
    </p:spTree>
    <p:extLst>
      <p:ext uri="{BB962C8B-B14F-4D97-AF65-F5344CB8AC3E}">
        <p14:creationId xmlns:p14="http://schemas.microsoft.com/office/powerpoint/2010/main" val="117359371"/>
      </p:ext>
    </p:extLst>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dgm" preserve="1">
  <p:cSld name="タイトルと、図表または組織図">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 タイトルの書式設定</a:t>
            </a:r>
          </a:p>
        </p:txBody>
      </p:sp>
      <p:sp>
        <p:nvSpPr>
          <p:cNvPr id="3" name="SmartArt プレースホルダ 2"/>
          <p:cNvSpPr>
            <a:spLocks noGrp="1"/>
          </p:cNvSpPr>
          <p:nvPr>
            <p:ph type="dgm" idx="1"/>
          </p:nvPr>
        </p:nvSpPr>
        <p:spPr>
          <a:xfrm>
            <a:off x="609600" y="1600201"/>
            <a:ext cx="10972800" cy="4525963"/>
          </a:xfrm>
        </p:spPr>
        <p:txBody>
          <a:bodyPr/>
          <a:lstStyle/>
          <a:p>
            <a:pPr lvl="0"/>
            <a:endParaRPr lang="ja-JP" altLang="en-US" noProof="0"/>
          </a:p>
        </p:txBody>
      </p:sp>
      <p:sp>
        <p:nvSpPr>
          <p:cNvPr id="4" name="Rectangle 4">
            <a:extLst>
              <a:ext uri="{FF2B5EF4-FFF2-40B4-BE49-F238E27FC236}">
                <a16:creationId xmlns:a16="http://schemas.microsoft.com/office/drawing/2014/main" id="{60EE7107-B716-8418-EEBE-EA781C1BFAAE}"/>
              </a:ext>
            </a:extLst>
          </p:cNvPr>
          <p:cNvSpPr>
            <a:spLocks noGrp="1" noChangeArrowheads="1"/>
          </p:cNvSpPr>
          <p:nvPr>
            <p:ph type="dt" sz="half" idx="10"/>
          </p:nvPr>
        </p:nvSpPr>
        <p:spPr>
          <a:ln/>
        </p:spPr>
        <p:txBody>
          <a:bodyPr/>
          <a:lstStyle>
            <a:lvl1pPr>
              <a:defRPr/>
            </a:lvl1pPr>
          </a:lstStyle>
          <a:p>
            <a:pPr>
              <a:defRPr/>
            </a:pPr>
            <a:fld id="{A830D8B2-990F-4A49-AF38-2019E35316A7}" type="datetime1">
              <a:rPr lang="ja-JP" altLang="en-US" smtClean="0"/>
              <a:t>2025/9/1</a:t>
            </a:fld>
            <a:endParaRPr lang="en-US" altLang="ja-JP"/>
          </a:p>
        </p:txBody>
      </p:sp>
      <p:sp>
        <p:nvSpPr>
          <p:cNvPr id="5" name="Rectangle 5">
            <a:extLst>
              <a:ext uri="{FF2B5EF4-FFF2-40B4-BE49-F238E27FC236}">
                <a16:creationId xmlns:a16="http://schemas.microsoft.com/office/drawing/2014/main" id="{FF9DDE91-C4C5-3054-E996-2671A0F1C0A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291A21B1-F987-B82A-122F-911F9883E6F2}"/>
              </a:ext>
            </a:extLst>
          </p:cNvPr>
          <p:cNvSpPr>
            <a:spLocks noGrp="1" noChangeArrowheads="1"/>
          </p:cNvSpPr>
          <p:nvPr>
            <p:ph type="sldNum" sz="quarter" idx="12"/>
          </p:nvPr>
        </p:nvSpPr>
        <p:spPr>
          <a:ln/>
        </p:spPr>
        <p:txBody>
          <a:bodyPr/>
          <a:lstStyle>
            <a:lvl1pPr>
              <a:defRPr/>
            </a:lvl1pPr>
          </a:lstStyle>
          <a:p>
            <a:pPr>
              <a:defRPr/>
            </a:pPr>
            <a:fld id="{5B85A657-0565-425E-B95E-9BB857414977}" type="slidenum">
              <a:rPr lang="en-US" altLang="ja-JP"/>
              <a:pPr>
                <a:defRPr/>
              </a:pPr>
              <a:t>‹#›</a:t>
            </a:fld>
            <a:endParaRPr lang="en-US" altLang="ja-JP"/>
          </a:p>
        </p:txBody>
      </p:sp>
    </p:spTree>
    <p:extLst>
      <p:ext uri="{BB962C8B-B14F-4D97-AF65-F5344CB8AC3E}">
        <p14:creationId xmlns:p14="http://schemas.microsoft.com/office/powerpoint/2010/main" val="1708692402"/>
      </p:ext>
    </p:extLst>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609600" y="1600201"/>
            <a:ext cx="53848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6197600" y="1600200"/>
            <a:ext cx="53848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6197600" y="3938589"/>
            <a:ext cx="53848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a:extLst>
              <a:ext uri="{FF2B5EF4-FFF2-40B4-BE49-F238E27FC236}">
                <a16:creationId xmlns:a16="http://schemas.microsoft.com/office/drawing/2014/main" id="{D880F609-6E89-3ECB-CC31-80C925A974F4}"/>
              </a:ext>
            </a:extLst>
          </p:cNvPr>
          <p:cNvSpPr>
            <a:spLocks noGrp="1" noChangeArrowheads="1"/>
          </p:cNvSpPr>
          <p:nvPr>
            <p:ph type="dt" sz="half" idx="10"/>
          </p:nvPr>
        </p:nvSpPr>
        <p:spPr>
          <a:ln/>
        </p:spPr>
        <p:txBody>
          <a:bodyPr/>
          <a:lstStyle>
            <a:lvl1pPr>
              <a:defRPr/>
            </a:lvl1pPr>
          </a:lstStyle>
          <a:p>
            <a:pPr>
              <a:defRPr/>
            </a:pPr>
            <a:fld id="{95EAD1B0-DEE0-404B-83BF-6C41EFD2C2FE}" type="datetime1">
              <a:rPr lang="ja-JP" altLang="en-US" smtClean="0"/>
              <a:t>2025/9/1</a:t>
            </a:fld>
            <a:endParaRPr lang="en-US" altLang="ja-JP"/>
          </a:p>
        </p:txBody>
      </p:sp>
      <p:sp>
        <p:nvSpPr>
          <p:cNvPr id="7" name="Rectangle 5">
            <a:extLst>
              <a:ext uri="{FF2B5EF4-FFF2-40B4-BE49-F238E27FC236}">
                <a16:creationId xmlns:a16="http://schemas.microsoft.com/office/drawing/2014/main" id="{77185FCF-349E-7976-E76D-780E7DB60BE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6">
            <a:extLst>
              <a:ext uri="{FF2B5EF4-FFF2-40B4-BE49-F238E27FC236}">
                <a16:creationId xmlns:a16="http://schemas.microsoft.com/office/drawing/2014/main" id="{05030EB8-DBC9-6020-5511-92232ED5F5D4}"/>
              </a:ext>
            </a:extLst>
          </p:cNvPr>
          <p:cNvSpPr>
            <a:spLocks noGrp="1" noChangeArrowheads="1"/>
          </p:cNvSpPr>
          <p:nvPr>
            <p:ph type="sldNum" sz="quarter" idx="12"/>
          </p:nvPr>
        </p:nvSpPr>
        <p:spPr>
          <a:ln/>
        </p:spPr>
        <p:txBody>
          <a:bodyPr/>
          <a:lstStyle>
            <a:lvl1pPr>
              <a:defRPr/>
            </a:lvl1pPr>
          </a:lstStyle>
          <a:p>
            <a:pPr>
              <a:defRPr/>
            </a:pPr>
            <a:fld id="{6C05731D-E915-4D38-B30B-8FCBCFC908A0}" type="slidenum">
              <a:rPr lang="en-US" altLang="ja-JP"/>
              <a:pPr>
                <a:defRPr/>
              </a:pPr>
              <a:t>‹#›</a:t>
            </a:fld>
            <a:endParaRPr lang="en-US" altLang="ja-JP"/>
          </a:p>
        </p:txBody>
      </p:sp>
    </p:spTree>
    <p:extLst>
      <p:ext uri="{BB962C8B-B14F-4D97-AF65-F5344CB8AC3E}">
        <p14:creationId xmlns:p14="http://schemas.microsoft.com/office/powerpoint/2010/main" val="6853764"/>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EDD645-66B7-F63F-9BB7-B5679E33C33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1ECA19A-9CE5-48CE-EB22-550EDE6251B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05F165A-F3CB-5DF6-2E11-A48535A7E2D0}"/>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F84E67C-7111-68F4-FFDA-ED6BCF0D537B}"/>
              </a:ext>
            </a:extLst>
          </p:cNvPr>
          <p:cNvSpPr>
            <a:spLocks noGrp="1"/>
          </p:cNvSpPr>
          <p:nvPr>
            <p:ph type="dt" sz="half" idx="10"/>
          </p:nvPr>
        </p:nvSpPr>
        <p:spPr/>
        <p:txBody>
          <a:bodyPr/>
          <a:lstStyle/>
          <a:p>
            <a:fld id="{1AD3E8BA-365D-46AA-82E1-D491CDDE6688}" type="datetime1">
              <a:rPr kumimoji="1" lang="ja-JP" altLang="en-US" smtClean="0"/>
              <a:t>2025/9/1</a:t>
            </a:fld>
            <a:endParaRPr kumimoji="1" lang="ja-JP" altLang="en-US"/>
          </a:p>
        </p:txBody>
      </p:sp>
      <p:sp>
        <p:nvSpPr>
          <p:cNvPr id="6" name="フッター プレースホルダー 5">
            <a:extLst>
              <a:ext uri="{FF2B5EF4-FFF2-40B4-BE49-F238E27FC236}">
                <a16:creationId xmlns:a16="http://schemas.microsoft.com/office/drawing/2014/main" id="{5B9F4761-B7C6-238D-239A-DC75999E684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42E8603-F4C2-C46F-E83B-0EDD97E3354F}"/>
              </a:ext>
            </a:extLst>
          </p:cNvPr>
          <p:cNvSpPr>
            <a:spLocks noGrp="1"/>
          </p:cNvSpPr>
          <p:nvPr>
            <p:ph type="sldNum" sz="quarter" idx="12"/>
          </p:nvPr>
        </p:nvSpPr>
        <p:spPr/>
        <p:txBody>
          <a:bodyPr/>
          <a:lstStyle/>
          <a:p>
            <a:fld id="{8763A3B6-95A3-4DD6-AF44-B82C74516725}" type="slidenum">
              <a:rPr kumimoji="1" lang="ja-JP" altLang="en-US" smtClean="0"/>
              <a:t>‹#›</a:t>
            </a:fld>
            <a:endParaRPr kumimoji="1" lang="ja-JP" altLang="en-US"/>
          </a:p>
        </p:txBody>
      </p:sp>
    </p:spTree>
    <p:extLst>
      <p:ext uri="{BB962C8B-B14F-4D97-AF65-F5344CB8AC3E}">
        <p14:creationId xmlns:p14="http://schemas.microsoft.com/office/powerpoint/2010/main" val="994044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CF21D4-E0A9-8873-9519-143CDC40929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25A88C6-1B1F-A5B0-5FAF-DEF4548907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7B52D49-F482-3724-FB04-D34480B3110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A41370B-F00F-F4F4-AD91-5FBBF56B9E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EE1F9B2-7DEC-65D3-EA34-4AF60559D09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AE063C1-F66C-E445-620B-17BC773389C3}"/>
              </a:ext>
            </a:extLst>
          </p:cNvPr>
          <p:cNvSpPr>
            <a:spLocks noGrp="1"/>
          </p:cNvSpPr>
          <p:nvPr>
            <p:ph type="dt" sz="half" idx="10"/>
          </p:nvPr>
        </p:nvSpPr>
        <p:spPr/>
        <p:txBody>
          <a:bodyPr/>
          <a:lstStyle/>
          <a:p>
            <a:fld id="{9C06098B-B926-4AEA-9DFB-699833B0A098}" type="datetime1">
              <a:rPr kumimoji="1" lang="ja-JP" altLang="en-US" smtClean="0"/>
              <a:t>2025/9/1</a:t>
            </a:fld>
            <a:endParaRPr kumimoji="1" lang="ja-JP" altLang="en-US"/>
          </a:p>
        </p:txBody>
      </p:sp>
      <p:sp>
        <p:nvSpPr>
          <p:cNvPr id="8" name="フッター プレースホルダー 7">
            <a:extLst>
              <a:ext uri="{FF2B5EF4-FFF2-40B4-BE49-F238E27FC236}">
                <a16:creationId xmlns:a16="http://schemas.microsoft.com/office/drawing/2014/main" id="{8543F1D6-129E-B66E-AECF-78679BB48BE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570A2D2-BA33-6DCF-6620-BFB0AFB89518}"/>
              </a:ext>
            </a:extLst>
          </p:cNvPr>
          <p:cNvSpPr>
            <a:spLocks noGrp="1"/>
          </p:cNvSpPr>
          <p:nvPr>
            <p:ph type="sldNum" sz="quarter" idx="12"/>
          </p:nvPr>
        </p:nvSpPr>
        <p:spPr/>
        <p:txBody>
          <a:bodyPr/>
          <a:lstStyle/>
          <a:p>
            <a:fld id="{8763A3B6-95A3-4DD6-AF44-B82C74516725}" type="slidenum">
              <a:rPr kumimoji="1" lang="ja-JP" altLang="en-US" smtClean="0"/>
              <a:t>‹#›</a:t>
            </a:fld>
            <a:endParaRPr kumimoji="1" lang="ja-JP" altLang="en-US"/>
          </a:p>
        </p:txBody>
      </p:sp>
    </p:spTree>
    <p:extLst>
      <p:ext uri="{BB962C8B-B14F-4D97-AF65-F5344CB8AC3E}">
        <p14:creationId xmlns:p14="http://schemas.microsoft.com/office/powerpoint/2010/main" val="536988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A3F2B9-EC88-1CF3-FB74-922B9A4F09C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9B2E9EA-2ABA-5F43-6ABE-EC5D7FC01200}"/>
              </a:ext>
            </a:extLst>
          </p:cNvPr>
          <p:cNvSpPr>
            <a:spLocks noGrp="1"/>
          </p:cNvSpPr>
          <p:nvPr>
            <p:ph type="dt" sz="half" idx="10"/>
          </p:nvPr>
        </p:nvSpPr>
        <p:spPr/>
        <p:txBody>
          <a:bodyPr/>
          <a:lstStyle/>
          <a:p>
            <a:fld id="{D3B63B22-4CD3-4087-A641-DD0F0ABF1BF3}" type="datetime1">
              <a:rPr kumimoji="1" lang="ja-JP" altLang="en-US" smtClean="0"/>
              <a:t>2025/9/1</a:t>
            </a:fld>
            <a:endParaRPr kumimoji="1" lang="ja-JP" altLang="en-US"/>
          </a:p>
        </p:txBody>
      </p:sp>
      <p:sp>
        <p:nvSpPr>
          <p:cNvPr id="4" name="フッター プレースホルダー 3">
            <a:extLst>
              <a:ext uri="{FF2B5EF4-FFF2-40B4-BE49-F238E27FC236}">
                <a16:creationId xmlns:a16="http://schemas.microsoft.com/office/drawing/2014/main" id="{FBF151D9-9E02-AAF9-A42C-0388CD8BC73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0EA472E-D206-E2F5-54E3-1920E25F3B8E}"/>
              </a:ext>
            </a:extLst>
          </p:cNvPr>
          <p:cNvSpPr>
            <a:spLocks noGrp="1"/>
          </p:cNvSpPr>
          <p:nvPr>
            <p:ph type="sldNum" sz="quarter" idx="12"/>
          </p:nvPr>
        </p:nvSpPr>
        <p:spPr/>
        <p:txBody>
          <a:bodyPr/>
          <a:lstStyle/>
          <a:p>
            <a:fld id="{8763A3B6-95A3-4DD6-AF44-B82C74516725}" type="slidenum">
              <a:rPr kumimoji="1" lang="ja-JP" altLang="en-US" smtClean="0"/>
              <a:t>‹#›</a:t>
            </a:fld>
            <a:endParaRPr kumimoji="1" lang="ja-JP" altLang="en-US"/>
          </a:p>
        </p:txBody>
      </p:sp>
    </p:spTree>
    <p:extLst>
      <p:ext uri="{BB962C8B-B14F-4D97-AF65-F5344CB8AC3E}">
        <p14:creationId xmlns:p14="http://schemas.microsoft.com/office/powerpoint/2010/main" val="3142674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9214E7F-F789-58E4-E9EB-26AEE22CA268}"/>
              </a:ext>
            </a:extLst>
          </p:cNvPr>
          <p:cNvSpPr>
            <a:spLocks noGrp="1"/>
          </p:cNvSpPr>
          <p:nvPr>
            <p:ph type="dt" sz="half" idx="10"/>
          </p:nvPr>
        </p:nvSpPr>
        <p:spPr/>
        <p:txBody>
          <a:bodyPr/>
          <a:lstStyle/>
          <a:p>
            <a:fld id="{26860502-1591-45ED-84E0-C7D8BD98232E}" type="datetime1">
              <a:rPr kumimoji="1" lang="ja-JP" altLang="en-US" smtClean="0"/>
              <a:t>2025/9/1</a:t>
            </a:fld>
            <a:endParaRPr kumimoji="1" lang="ja-JP" altLang="en-US"/>
          </a:p>
        </p:txBody>
      </p:sp>
      <p:sp>
        <p:nvSpPr>
          <p:cNvPr id="3" name="フッター プレースホルダー 2">
            <a:extLst>
              <a:ext uri="{FF2B5EF4-FFF2-40B4-BE49-F238E27FC236}">
                <a16:creationId xmlns:a16="http://schemas.microsoft.com/office/drawing/2014/main" id="{AFB3C26F-85C5-2E76-7025-DE13F1C4FC2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75884C9-910E-302B-74CA-E83802F323F7}"/>
              </a:ext>
            </a:extLst>
          </p:cNvPr>
          <p:cNvSpPr>
            <a:spLocks noGrp="1"/>
          </p:cNvSpPr>
          <p:nvPr>
            <p:ph type="sldNum" sz="quarter" idx="12"/>
          </p:nvPr>
        </p:nvSpPr>
        <p:spPr/>
        <p:txBody>
          <a:bodyPr/>
          <a:lstStyle/>
          <a:p>
            <a:fld id="{8763A3B6-95A3-4DD6-AF44-B82C74516725}" type="slidenum">
              <a:rPr kumimoji="1" lang="ja-JP" altLang="en-US" smtClean="0"/>
              <a:t>‹#›</a:t>
            </a:fld>
            <a:endParaRPr kumimoji="1" lang="ja-JP" altLang="en-US"/>
          </a:p>
        </p:txBody>
      </p:sp>
    </p:spTree>
    <p:extLst>
      <p:ext uri="{BB962C8B-B14F-4D97-AF65-F5344CB8AC3E}">
        <p14:creationId xmlns:p14="http://schemas.microsoft.com/office/powerpoint/2010/main" val="471730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3FA20C-5E76-FD77-5EA3-9631754443F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DDA14ED-CC2A-74DA-F3A1-FD06A6F347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1EBF82E-0335-AC6F-3F28-8754E7B9F9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C06C717-3572-0E1E-F2C0-09C7B8DB2CAD}"/>
              </a:ext>
            </a:extLst>
          </p:cNvPr>
          <p:cNvSpPr>
            <a:spLocks noGrp="1"/>
          </p:cNvSpPr>
          <p:nvPr>
            <p:ph type="dt" sz="half" idx="10"/>
          </p:nvPr>
        </p:nvSpPr>
        <p:spPr/>
        <p:txBody>
          <a:bodyPr/>
          <a:lstStyle/>
          <a:p>
            <a:fld id="{6DBB3D1E-3B6B-4F30-AAB1-7883263A6F58}" type="datetime1">
              <a:rPr kumimoji="1" lang="ja-JP" altLang="en-US" smtClean="0"/>
              <a:t>2025/9/1</a:t>
            </a:fld>
            <a:endParaRPr kumimoji="1" lang="ja-JP" altLang="en-US"/>
          </a:p>
        </p:txBody>
      </p:sp>
      <p:sp>
        <p:nvSpPr>
          <p:cNvPr id="6" name="フッター プレースホルダー 5">
            <a:extLst>
              <a:ext uri="{FF2B5EF4-FFF2-40B4-BE49-F238E27FC236}">
                <a16:creationId xmlns:a16="http://schemas.microsoft.com/office/drawing/2014/main" id="{994F6F94-0E5B-9AC9-E903-C1C08229406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633BB27-B50B-BE0C-EDBD-63A7BBE8FE39}"/>
              </a:ext>
            </a:extLst>
          </p:cNvPr>
          <p:cNvSpPr>
            <a:spLocks noGrp="1"/>
          </p:cNvSpPr>
          <p:nvPr>
            <p:ph type="sldNum" sz="quarter" idx="12"/>
          </p:nvPr>
        </p:nvSpPr>
        <p:spPr/>
        <p:txBody>
          <a:bodyPr/>
          <a:lstStyle/>
          <a:p>
            <a:fld id="{8763A3B6-95A3-4DD6-AF44-B82C74516725}" type="slidenum">
              <a:rPr kumimoji="1" lang="ja-JP" altLang="en-US" smtClean="0"/>
              <a:t>‹#›</a:t>
            </a:fld>
            <a:endParaRPr kumimoji="1" lang="ja-JP" altLang="en-US"/>
          </a:p>
        </p:txBody>
      </p:sp>
    </p:spTree>
    <p:extLst>
      <p:ext uri="{BB962C8B-B14F-4D97-AF65-F5344CB8AC3E}">
        <p14:creationId xmlns:p14="http://schemas.microsoft.com/office/powerpoint/2010/main" val="2903617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46A53D-941B-611F-D6E5-0EEBD2C377E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E40F1A0-3770-046A-3EA2-7F4206BD88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90237C0-3DDA-CE48-26AD-2D3A0D9F4C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079B8C4-46E9-46F5-A8D4-3C9ECB12D9EA}"/>
              </a:ext>
            </a:extLst>
          </p:cNvPr>
          <p:cNvSpPr>
            <a:spLocks noGrp="1"/>
          </p:cNvSpPr>
          <p:nvPr>
            <p:ph type="dt" sz="half" idx="10"/>
          </p:nvPr>
        </p:nvSpPr>
        <p:spPr/>
        <p:txBody>
          <a:bodyPr/>
          <a:lstStyle/>
          <a:p>
            <a:fld id="{9525DB1E-2DC6-4EE7-B5EC-F3B5F2385313}" type="datetime1">
              <a:rPr kumimoji="1" lang="ja-JP" altLang="en-US" smtClean="0"/>
              <a:t>2025/9/1</a:t>
            </a:fld>
            <a:endParaRPr kumimoji="1" lang="ja-JP" altLang="en-US"/>
          </a:p>
        </p:txBody>
      </p:sp>
      <p:sp>
        <p:nvSpPr>
          <p:cNvPr id="6" name="フッター プレースホルダー 5">
            <a:extLst>
              <a:ext uri="{FF2B5EF4-FFF2-40B4-BE49-F238E27FC236}">
                <a16:creationId xmlns:a16="http://schemas.microsoft.com/office/drawing/2014/main" id="{0F392BD7-F576-5B6E-01ED-9E8FBA36C39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8B9E38E-2642-0342-D3C3-248A8A1470B3}"/>
              </a:ext>
            </a:extLst>
          </p:cNvPr>
          <p:cNvSpPr>
            <a:spLocks noGrp="1"/>
          </p:cNvSpPr>
          <p:nvPr>
            <p:ph type="sldNum" sz="quarter" idx="12"/>
          </p:nvPr>
        </p:nvSpPr>
        <p:spPr/>
        <p:txBody>
          <a:bodyPr/>
          <a:lstStyle/>
          <a:p>
            <a:fld id="{8763A3B6-95A3-4DD6-AF44-B82C74516725}" type="slidenum">
              <a:rPr kumimoji="1" lang="ja-JP" altLang="en-US" smtClean="0"/>
              <a:t>‹#›</a:t>
            </a:fld>
            <a:endParaRPr kumimoji="1" lang="ja-JP" altLang="en-US"/>
          </a:p>
        </p:txBody>
      </p:sp>
    </p:spTree>
    <p:extLst>
      <p:ext uri="{BB962C8B-B14F-4D97-AF65-F5344CB8AC3E}">
        <p14:creationId xmlns:p14="http://schemas.microsoft.com/office/powerpoint/2010/main" val="2957564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22A4E8F-ABDB-7EAA-F364-44E37A267A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200F0CC-30E8-1BB7-EA36-59FDA7C495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5E28860-8017-CB5C-6F79-F147F11095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4DB0A3A-2358-4868-B7A1-8D7CF6D2A3FF}" type="datetime1">
              <a:rPr kumimoji="1" lang="ja-JP" altLang="en-US" smtClean="0"/>
              <a:t>2025/9/1</a:t>
            </a:fld>
            <a:endParaRPr kumimoji="1" lang="ja-JP" altLang="en-US"/>
          </a:p>
        </p:txBody>
      </p:sp>
      <p:sp>
        <p:nvSpPr>
          <p:cNvPr id="5" name="フッター プレースホルダー 4">
            <a:extLst>
              <a:ext uri="{FF2B5EF4-FFF2-40B4-BE49-F238E27FC236}">
                <a16:creationId xmlns:a16="http://schemas.microsoft.com/office/drawing/2014/main" id="{AD62A747-E11A-BA29-0538-368BF31251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C8F53C1-5DA2-6ACF-A43D-EFC639A88C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763A3B6-95A3-4DD6-AF44-B82C74516725}" type="slidenum">
              <a:rPr kumimoji="1" lang="ja-JP" altLang="en-US" smtClean="0"/>
              <a:t>‹#›</a:t>
            </a:fld>
            <a:endParaRPr kumimoji="1" lang="ja-JP" altLang="en-US"/>
          </a:p>
        </p:txBody>
      </p:sp>
    </p:spTree>
    <p:extLst>
      <p:ext uri="{BB962C8B-B14F-4D97-AF65-F5344CB8AC3E}">
        <p14:creationId xmlns:p14="http://schemas.microsoft.com/office/powerpoint/2010/main" val="1767317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ー 1">
            <a:extLst>
              <a:ext uri="{FF2B5EF4-FFF2-40B4-BE49-F238E27FC236}">
                <a16:creationId xmlns:a16="http://schemas.microsoft.com/office/drawing/2014/main" id="{73B0358F-BF31-CFA5-1545-7A8AB0EB2A1F}"/>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2051" name="テキスト プレースホルダー 2">
            <a:extLst>
              <a:ext uri="{FF2B5EF4-FFF2-40B4-BE49-F238E27FC236}">
                <a16:creationId xmlns:a16="http://schemas.microsoft.com/office/drawing/2014/main" id="{2E89A147-6331-5A0D-4AEA-5E4799DB3602}"/>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147C7EB3-03AB-116E-4620-F6C0E88C02F9}"/>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fld id="{347680F3-C8F2-45E5-8D3A-AAC1FD7F191B}" type="datetime1">
              <a:rPr lang="ja-JP" altLang="en-US" smtClean="0"/>
              <a:t>2025/9/1</a:t>
            </a:fld>
            <a:endParaRPr lang="ja-JP" altLang="en-US"/>
          </a:p>
        </p:txBody>
      </p:sp>
      <p:sp>
        <p:nvSpPr>
          <p:cNvPr id="5" name="フッター プレースホルダー 4">
            <a:extLst>
              <a:ext uri="{FF2B5EF4-FFF2-40B4-BE49-F238E27FC236}">
                <a16:creationId xmlns:a16="http://schemas.microsoft.com/office/drawing/2014/main" id="{5930FD0C-43BC-4855-D967-D00BE74961D9}"/>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4321006C-A5C4-FC54-E5F9-0C2F4A4EAD60}"/>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3B78C3E8-6247-4DF9-81B8-1FBC9C13DD84}" type="slidenum">
              <a:rPr lang="ja-JP" altLang="en-US"/>
              <a:pPr>
                <a:defRPr/>
              </a:pPr>
              <a:t>‹#›</a:t>
            </a:fld>
            <a:endParaRPr lang="ja-JP" altLang="en-US"/>
          </a:p>
        </p:txBody>
      </p:sp>
    </p:spTree>
    <p:extLst>
      <p:ext uri="{BB962C8B-B14F-4D97-AF65-F5344CB8AC3E}">
        <p14:creationId xmlns:p14="http://schemas.microsoft.com/office/powerpoint/2010/main" val="165518408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6F81DFC-8CD5-35DF-3CF5-2373FD67E238}"/>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68ECBFD4-728B-18A9-8C9F-A646EB0BADB8}"/>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203780" name="Rectangle 4">
            <a:extLst>
              <a:ext uri="{FF2B5EF4-FFF2-40B4-BE49-F238E27FC236}">
                <a16:creationId xmlns:a16="http://schemas.microsoft.com/office/drawing/2014/main" id="{2A987C09-D3B5-FE22-9B53-CE7705F42EBA}"/>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fld id="{7B567826-70B9-45D0-8408-BDC429DCC209}" type="datetime1">
              <a:rPr lang="ja-JP" altLang="en-US" smtClean="0"/>
              <a:t>2025/9/1</a:t>
            </a:fld>
            <a:endParaRPr lang="en-US" altLang="ja-JP"/>
          </a:p>
        </p:txBody>
      </p:sp>
      <p:sp>
        <p:nvSpPr>
          <p:cNvPr id="203781" name="Rectangle 5">
            <a:extLst>
              <a:ext uri="{FF2B5EF4-FFF2-40B4-BE49-F238E27FC236}">
                <a16:creationId xmlns:a16="http://schemas.microsoft.com/office/drawing/2014/main" id="{2599168B-0D45-5500-301D-07C9D9A3A000}"/>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ltLang="ja-JP"/>
          </a:p>
        </p:txBody>
      </p:sp>
      <p:sp>
        <p:nvSpPr>
          <p:cNvPr id="203782" name="Rectangle 6">
            <a:extLst>
              <a:ext uri="{FF2B5EF4-FFF2-40B4-BE49-F238E27FC236}">
                <a16:creationId xmlns:a16="http://schemas.microsoft.com/office/drawing/2014/main" id="{E78D52BA-2550-2E61-390E-BC7033589815}"/>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pPr>
              <a:defRPr/>
            </a:pPr>
            <a:fld id="{ACC0CDBE-8D46-4748-8683-9853F49CB185}" type="slidenum">
              <a:rPr lang="en-US" altLang="ja-JP" smtClean="0"/>
              <a:pPr>
                <a:defRPr/>
              </a:pPr>
              <a:t>‹#›</a:t>
            </a:fld>
            <a:endParaRPr lang="en-US" altLang="ja-JP" dirty="0"/>
          </a:p>
        </p:txBody>
      </p:sp>
    </p:spTree>
    <p:extLst>
      <p:ext uri="{BB962C8B-B14F-4D97-AF65-F5344CB8AC3E}">
        <p14:creationId xmlns:p14="http://schemas.microsoft.com/office/powerpoint/2010/main" val="1518029115"/>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Lst>
  <p:transition>
    <p:random/>
  </p:transition>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hyperlink" Target="https://www.pngall.com/note-png/download/2418"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pixabay.com/ja/%E5%8C%BB%E5%AD%A6-%E4%B8%B8-%E3%83%9C%E3%83%88%E3%83%AB-%E5%8C%BB%E7%99%82-%E3%82%AB%E3%83%97%E3%82%BB%E3%83%AB-%E8%96%AC%E5%B1%80-%E5%87%A6%E6%96%B9-%E5%8C%BB%E8%96%AC%E5%93%81-%E8%96%AC-296966/" TargetMode="External"/><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wmf"/><Relationship Id="rId11" Type="http://schemas.openxmlformats.org/officeDocument/2006/relationships/hyperlink" Target="https://www.pngall.com/blueberry-png/download/31182" TargetMode="External"/><Relationship Id="rId5" Type="http://schemas.openxmlformats.org/officeDocument/2006/relationships/image" Target="../media/image18.jpe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wmf"/></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9.png"/><Relationship Id="rId3" Type="http://schemas.openxmlformats.org/officeDocument/2006/relationships/image" Target="../media/image2.jpeg"/><Relationship Id="rId7" Type="http://schemas.openxmlformats.org/officeDocument/2006/relationships/image" Target="../media/image5.emf"/><Relationship Id="rId12" Type="http://schemas.openxmlformats.org/officeDocument/2006/relationships/hyperlink" Target="https://ja.wikipedia.org/wiki/%E9%AC%B1%E9%87%91%E8%89%B2"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emf"/><Relationship Id="rId11" Type="http://schemas.openxmlformats.org/officeDocument/2006/relationships/image" Target="../media/image8.jpg"/><Relationship Id="rId5" Type="http://schemas.openxmlformats.org/officeDocument/2006/relationships/image" Target="../media/image3.emf"/><Relationship Id="rId15" Type="http://schemas.openxmlformats.org/officeDocument/2006/relationships/image" Target="../media/image10.png"/><Relationship Id="rId10" Type="http://schemas.openxmlformats.org/officeDocument/2006/relationships/hyperlink" Target="https://pixabay.com/zh/%E8%93%9D%E8%8E%93-%E6%B5%86%E6%9E%9C-%E9%A3%9F%E5%93%81-%E5%81%A5%E5%BA%B7-%E5%BC%97%E9%87%8C%E6%96%BD-%E7%94%9C-%E7%94%9F%E7%89%A9-%E6%88%90%E7%86%9F-%E5%8E%9F%E6%96%99-%E8%93%9D%E8%89%B2-1900486/" TargetMode="External"/><Relationship Id="rId4" Type="http://schemas.openxmlformats.org/officeDocument/2006/relationships/hyperlink" Target="https://pxhere.com/ja/photo/554682" TargetMode="External"/><Relationship Id="rId9" Type="http://schemas.openxmlformats.org/officeDocument/2006/relationships/image" Target="../media/image7.jpg"/><Relationship Id="rId14" Type="http://schemas.openxmlformats.org/officeDocument/2006/relationships/hyperlink" Target="https://freepngimg.com/png/27402-herbs-imag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emf"/><Relationship Id="rId1" Type="http://schemas.openxmlformats.org/officeDocument/2006/relationships/slideLayout" Target="../slideLayouts/slideLayout14.xml"/><Relationship Id="rId5" Type="http://schemas.openxmlformats.org/officeDocument/2006/relationships/hyperlink" Target="https://www.flickr.com/photos/52997533@N08/7990497727" TargetMode="External"/><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hyperlink" Target="https://www.pngall.com/note-png/download/241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s://www.pngall.com/note-png/download/2418"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2C1B4606-A32B-DBC1-C561-99BBC7D800BF}"/>
              </a:ext>
            </a:extLst>
          </p:cNvPr>
          <p:cNvSpPr>
            <a:spLocks noGrp="1"/>
          </p:cNvSpPr>
          <p:nvPr>
            <p:ph type="title"/>
          </p:nvPr>
        </p:nvSpPr>
        <p:spPr>
          <a:xfrm>
            <a:off x="0" y="5764"/>
            <a:ext cx="9244614" cy="399495"/>
          </a:xfrm>
        </p:spPr>
        <p:txBody>
          <a:bodyPr>
            <a:normAutofit/>
          </a:bodyPr>
          <a:lstStyle/>
          <a:p>
            <a:r>
              <a:rPr lang="en-US" altLang="ja-JP" sz="1400" dirty="0">
                <a:latin typeface="Arial" panose="020B0604020202020204" pitchFamily="34" charset="0"/>
                <a:cs typeface="Arial" panose="020B0604020202020204" pitchFamily="34" charset="0"/>
              </a:rPr>
              <a:t>BHAEAT NUTRAVERSE EXPO 2025,</a:t>
            </a:r>
            <a:r>
              <a:rPr lang="ja-JP" altLang="en-US" sz="1400" dirty="0">
                <a:latin typeface="Arial" panose="020B0604020202020204" pitchFamily="34" charset="0"/>
                <a:cs typeface="Arial" panose="020B0604020202020204" pitchFamily="34" charset="0"/>
              </a:rPr>
              <a:t> </a:t>
            </a:r>
            <a:r>
              <a:rPr lang="en-US" altLang="ja-JP" sz="1400" dirty="0">
                <a:latin typeface="Arial" panose="020B0604020202020204" pitchFamily="34" charset="0"/>
                <a:cs typeface="Arial" panose="020B0604020202020204" pitchFamily="34" charset="0"/>
              </a:rPr>
              <a:t>New</a:t>
            </a:r>
            <a:r>
              <a:rPr lang="ja-JP" altLang="en-US" sz="1400" dirty="0">
                <a:latin typeface="Arial" panose="020B0604020202020204" pitchFamily="34" charset="0"/>
                <a:cs typeface="Arial" panose="020B0604020202020204" pitchFamily="34" charset="0"/>
              </a:rPr>
              <a:t> </a:t>
            </a:r>
            <a:r>
              <a:rPr lang="en-US" altLang="ja-JP" sz="1400" dirty="0">
                <a:latin typeface="Arial" panose="020B0604020202020204" pitchFamily="34" charset="0"/>
                <a:cs typeface="Arial" panose="020B0604020202020204" pitchFamily="34" charset="0"/>
              </a:rPr>
              <a:t>Delhi 2025.9.4-6 </a:t>
            </a:r>
            <a:endParaRPr lang="ja-JP" altLang="en-US" sz="1400" dirty="0">
              <a:latin typeface="Arial" panose="020B0604020202020204" pitchFamily="34" charset="0"/>
              <a:cs typeface="Arial" panose="020B0604020202020204" pitchFamily="34" charset="0"/>
            </a:endParaRPr>
          </a:p>
        </p:txBody>
      </p:sp>
      <p:sp>
        <p:nvSpPr>
          <p:cNvPr id="5" name="コンテンツ プレースホルダー 4">
            <a:extLst>
              <a:ext uri="{FF2B5EF4-FFF2-40B4-BE49-F238E27FC236}">
                <a16:creationId xmlns:a16="http://schemas.microsoft.com/office/drawing/2014/main" id="{44C9391D-C267-475E-F01E-0AA2D18AA259}"/>
              </a:ext>
            </a:extLst>
          </p:cNvPr>
          <p:cNvSpPr>
            <a:spLocks noGrp="1"/>
          </p:cNvSpPr>
          <p:nvPr>
            <p:ph idx="1"/>
          </p:nvPr>
        </p:nvSpPr>
        <p:spPr>
          <a:xfrm>
            <a:off x="-1" y="718457"/>
            <a:ext cx="12192000" cy="6076806"/>
          </a:xfrm>
        </p:spPr>
        <p:txBody>
          <a:bodyPr>
            <a:normAutofit/>
          </a:bodyPr>
          <a:lstStyle/>
          <a:p>
            <a:pPr marL="0" indent="0" algn="ctr">
              <a:lnSpc>
                <a:spcPct val="100000"/>
              </a:lnSpc>
              <a:spcBef>
                <a:spcPts val="600"/>
              </a:spcBef>
              <a:buNone/>
            </a:pPr>
            <a:r>
              <a:rPr lang="en-US" altLang="ja-JP" sz="3600" b="1" dirty="0">
                <a:solidFill>
                  <a:srgbClr val="FF0000"/>
                </a:solidFill>
                <a:latin typeface="Arial" panose="020B0604020202020204" pitchFamily="34" charset="0"/>
                <a:cs typeface="Arial" panose="020B0604020202020204" pitchFamily="34" charset="0"/>
              </a:rPr>
              <a:t>Overview of Health Foods and</a:t>
            </a:r>
          </a:p>
          <a:p>
            <a:pPr marL="0" indent="0" algn="ctr">
              <a:lnSpc>
                <a:spcPct val="100000"/>
              </a:lnSpc>
              <a:spcBef>
                <a:spcPts val="600"/>
              </a:spcBef>
              <a:buNone/>
            </a:pPr>
            <a:r>
              <a:rPr lang="en-US" altLang="ja-JP" sz="3600" b="1" dirty="0">
                <a:solidFill>
                  <a:srgbClr val="FF0000"/>
                </a:solidFill>
                <a:latin typeface="Arial" panose="020B0604020202020204" pitchFamily="34" charset="0"/>
                <a:cs typeface="Arial" panose="020B0604020202020204" pitchFamily="34" charset="0"/>
              </a:rPr>
              <a:t> the Functional Claims Framework in Japan </a:t>
            </a:r>
          </a:p>
          <a:p>
            <a:pPr marL="0" indent="0" algn="ctr">
              <a:lnSpc>
                <a:spcPct val="100000"/>
              </a:lnSpc>
              <a:buNone/>
            </a:pPr>
            <a:endParaRPr lang="en-US" altLang="ja-JP" sz="2400" dirty="0">
              <a:solidFill>
                <a:srgbClr val="002060"/>
              </a:solidFill>
            </a:endParaRPr>
          </a:p>
          <a:p>
            <a:pPr marL="0" indent="0" algn="ctr">
              <a:lnSpc>
                <a:spcPct val="100000"/>
              </a:lnSpc>
              <a:buNone/>
            </a:pPr>
            <a:endParaRPr lang="en-US" altLang="ja-JP" b="1" dirty="0">
              <a:solidFill>
                <a:srgbClr val="002060"/>
              </a:solidFill>
            </a:endParaRPr>
          </a:p>
          <a:p>
            <a:pPr marL="0" indent="0" algn="ctr">
              <a:lnSpc>
                <a:spcPct val="100000"/>
              </a:lnSpc>
              <a:buNone/>
            </a:pPr>
            <a:endParaRPr lang="en-US" altLang="ja-JP" b="1" dirty="0">
              <a:solidFill>
                <a:srgbClr val="002060"/>
              </a:solidFill>
            </a:endParaRPr>
          </a:p>
          <a:p>
            <a:pPr marL="0" indent="0" algn="ctr">
              <a:lnSpc>
                <a:spcPct val="100000"/>
              </a:lnSpc>
              <a:buNone/>
            </a:pPr>
            <a:endParaRPr lang="en-US" altLang="ja-JP" b="1" dirty="0">
              <a:solidFill>
                <a:srgbClr val="002060"/>
              </a:solidFill>
            </a:endParaRPr>
          </a:p>
          <a:p>
            <a:pPr marL="0" indent="0" algn="ctr">
              <a:lnSpc>
                <a:spcPct val="100000"/>
              </a:lnSpc>
              <a:buNone/>
            </a:pPr>
            <a:endParaRPr lang="en-US" altLang="ja-JP" b="1" dirty="0">
              <a:solidFill>
                <a:srgbClr val="002060"/>
              </a:solidFill>
            </a:endParaRPr>
          </a:p>
          <a:p>
            <a:pPr marL="0" indent="0" algn="ctr">
              <a:lnSpc>
                <a:spcPct val="100000"/>
              </a:lnSpc>
              <a:buNone/>
            </a:pPr>
            <a:endParaRPr lang="en-US" altLang="ja-JP" b="1" dirty="0">
              <a:solidFill>
                <a:srgbClr val="002060"/>
              </a:solidFill>
            </a:endParaRPr>
          </a:p>
        </p:txBody>
      </p:sp>
      <p:pic>
        <p:nvPicPr>
          <p:cNvPr id="7" name="図 6">
            <a:extLst>
              <a:ext uri="{FF2B5EF4-FFF2-40B4-BE49-F238E27FC236}">
                <a16:creationId xmlns:a16="http://schemas.microsoft.com/office/drawing/2014/main" id="{E3CF66A7-7C28-EF79-D822-7977AF0EAD77}"/>
              </a:ext>
            </a:extLst>
          </p:cNvPr>
          <p:cNvPicPr>
            <a:picLocks noChangeAspect="1"/>
          </p:cNvPicPr>
          <p:nvPr/>
        </p:nvPicPr>
        <p:blipFill>
          <a:blip r:embed="rId2"/>
          <a:stretch>
            <a:fillRect/>
          </a:stretch>
        </p:blipFill>
        <p:spPr>
          <a:xfrm>
            <a:off x="2065396" y="4695256"/>
            <a:ext cx="1691833" cy="1648433"/>
          </a:xfrm>
          <a:prstGeom prst="rect">
            <a:avLst/>
          </a:prstGeom>
        </p:spPr>
      </p:pic>
      <p:sp>
        <p:nvSpPr>
          <p:cNvPr id="14" name="正方形/長方形 13">
            <a:extLst>
              <a:ext uri="{FF2B5EF4-FFF2-40B4-BE49-F238E27FC236}">
                <a16:creationId xmlns:a16="http://schemas.microsoft.com/office/drawing/2014/main" id="{78A70BE4-E3E4-A46B-680B-8C6D369FE07B}"/>
              </a:ext>
            </a:extLst>
          </p:cNvPr>
          <p:cNvSpPr/>
          <p:nvPr/>
        </p:nvSpPr>
        <p:spPr>
          <a:xfrm>
            <a:off x="4268783" y="4898687"/>
            <a:ext cx="7411662" cy="144500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indent="0">
              <a:buNone/>
            </a:pPr>
            <a:r>
              <a:rPr lang="en-US" altLang="ja-JP" sz="3200" b="1" dirty="0">
                <a:solidFill>
                  <a:srgbClr val="002060"/>
                </a:solidFill>
              </a:rPr>
              <a:t>Hideko Ikeda</a:t>
            </a:r>
          </a:p>
          <a:p>
            <a:pPr marL="0" indent="0">
              <a:buNone/>
            </a:pPr>
            <a:r>
              <a:rPr lang="en-US" altLang="ja-JP" sz="2000" b="1" dirty="0">
                <a:solidFill>
                  <a:srgbClr val="002060"/>
                </a:solidFill>
              </a:rPr>
              <a:t>Chair of the Board, </a:t>
            </a:r>
          </a:p>
          <a:p>
            <a:pPr marL="0" indent="0">
              <a:buNone/>
            </a:pPr>
            <a:r>
              <a:rPr lang="en-US" altLang="ja-JP" sz="2000" b="1" dirty="0">
                <a:solidFill>
                  <a:srgbClr val="002060"/>
                </a:solidFill>
              </a:rPr>
              <a:t>The Japanese Institute for Health Food Standards (JIHFS)</a:t>
            </a:r>
          </a:p>
        </p:txBody>
      </p:sp>
      <p:sp>
        <p:nvSpPr>
          <p:cNvPr id="15" name="正方形/長方形 14">
            <a:extLst>
              <a:ext uri="{FF2B5EF4-FFF2-40B4-BE49-F238E27FC236}">
                <a16:creationId xmlns:a16="http://schemas.microsoft.com/office/drawing/2014/main" id="{A3DDFF5B-005A-7DF1-7393-4691CFB878BE}"/>
              </a:ext>
            </a:extLst>
          </p:cNvPr>
          <p:cNvSpPr/>
          <p:nvPr/>
        </p:nvSpPr>
        <p:spPr>
          <a:xfrm>
            <a:off x="1021457" y="2249280"/>
            <a:ext cx="10149084" cy="23594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spcBef>
                <a:spcPts val="1200"/>
              </a:spcBef>
              <a:buNone/>
            </a:pPr>
            <a:r>
              <a:rPr lang="en-US" altLang="ja-JP" sz="2000" b="1" dirty="0">
                <a:solidFill>
                  <a:srgbClr val="002060"/>
                </a:solidFill>
                <a:latin typeface="Arial" panose="020B0604020202020204" pitchFamily="34" charset="0"/>
                <a:cs typeface="Arial" panose="020B0604020202020204" pitchFamily="34" charset="0"/>
              </a:rPr>
              <a:t>BHARAT NUTRAVERSE EXPO 2025</a:t>
            </a:r>
          </a:p>
          <a:p>
            <a:pPr marL="0" indent="0" algn="ctr">
              <a:buNone/>
            </a:pPr>
            <a:r>
              <a:rPr lang="en-US" altLang="ja-JP" sz="2000" b="1" dirty="0">
                <a:solidFill>
                  <a:schemeClr val="accent6">
                    <a:lumMod val="75000"/>
                  </a:schemeClr>
                </a:solidFill>
                <a:latin typeface="Arial" panose="020B0604020202020204" pitchFamily="34" charset="0"/>
                <a:cs typeface="Arial" panose="020B0604020202020204" pitchFamily="34" charset="0"/>
              </a:rPr>
              <a:t>Technical session on: </a:t>
            </a:r>
          </a:p>
          <a:p>
            <a:pPr marL="0" indent="0" algn="ctr">
              <a:buNone/>
            </a:pPr>
            <a:r>
              <a:rPr lang="en-US" altLang="ja-JP" sz="2000" b="1" dirty="0">
                <a:solidFill>
                  <a:schemeClr val="accent6">
                    <a:lumMod val="75000"/>
                  </a:schemeClr>
                </a:solidFill>
                <a:latin typeface="Arial" panose="020B0604020202020204" pitchFamily="34" charset="0"/>
                <a:cs typeface="Arial" panose="020B0604020202020204" pitchFamily="34" charset="0"/>
              </a:rPr>
              <a:t>“Bioeconomy to </a:t>
            </a:r>
            <a:r>
              <a:rPr lang="en-US" altLang="ja-JP" sz="2000" b="1" dirty="0" err="1">
                <a:solidFill>
                  <a:schemeClr val="accent6">
                    <a:lumMod val="75000"/>
                  </a:schemeClr>
                </a:solidFill>
                <a:latin typeface="Arial" panose="020B0604020202020204" pitchFamily="34" charset="0"/>
                <a:cs typeface="Arial" panose="020B0604020202020204" pitchFamily="34" charset="0"/>
              </a:rPr>
              <a:t>Nutrieconomy</a:t>
            </a:r>
            <a:r>
              <a:rPr lang="en-US" altLang="ja-JP" sz="2000" b="1" dirty="0">
                <a:solidFill>
                  <a:schemeClr val="accent6">
                    <a:lumMod val="75000"/>
                  </a:schemeClr>
                </a:solidFill>
                <a:latin typeface="Arial" panose="020B0604020202020204" pitchFamily="34" charset="0"/>
                <a:cs typeface="Arial" panose="020B0604020202020204" pitchFamily="34" charset="0"/>
              </a:rPr>
              <a:t>:  Promoting Foods as Medicine”</a:t>
            </a:r>
          </a:p>
          <a:p>
            <a:pPr marL="0" indent="0" algn="ctr">
              <a:lnSpc>
                <a:spcPct val="100000"/>
              </a:lnSpc>
              <a:spcBef>
                <a:spcPts val="1200"/>
              </a:spcBef>
              <a:buNone/>
            </a:pPr>
            <a:r>
              <a:rPr lang="en-US" altLang="ja-JP" b="1" dirty="0">
                <a:solidFill>
                  <a:srgbClr val="002060"/>
                </a:solidFill>
              </a:rPr>
              <a:t>Date:  September 4, 2025:  2:00-5:30 pm</a:t>
            </a:r>
          </a:p>
          <a:p>
            <a:pPr marL="0" indent="0" algn="ctr">
              <a:lnSpc>
                <a:spcPct val="100000"/>
              </a:lnSpc>
              <a:buNone/>
            </a:pPr>
            <a:r>
              <a:rPr lang="en-US" altLang="ja-JP" b="1" dirty="0">
                <a:solidFill>
                  <a:srgbClr val="002060"/>
                </a:solidFill>
              </a:rPr>
              <a:t>Venue:  Bharat Mandapam, New Delhi</a:t>
            </a:r>
          </a:p>
        </p:txBody>
      </p:sp>
      <p:sp>
        <p:nvSpPr>
          <p:cNvPr id="2" name="スライド番号プレースホルダー 1">
            <a:extLst>
              <a:ext uri="{FF2B5EF4-FFF2-40B4-BE49-F238E27FC236}">
                <a16:creationId xmlns:a16="http://schemas.microsoft.com/office/drawing/2014/main" id="{88CE4DD4-5579-5973-7C41-63B115BC138B}"/>
              </a:ext>
            </a:extLst>
          </p:cNvPr>
          <p:cNvSpPr>
            <a:spLocks noGrp="1"/>
          </p:cNvSpPr>
          <p:nvPr>
            <p:ph type="sldNum" sz="quarter" idx="12"/>
          </p:nvPr>
        </p:nvSpPr>
        <p:spPr>
          <a:xfrm>
            <a:off x="9448799" y="6492875"/>
            <a:ext cx="2743200" cy="365125"/>
          </a:xfrm>
        </p:spPr>
        <p:txBody>
          <a:bodyPr/>
          <a:lstStyle/>
          <a:p>
            <a:fld id="{8763A3B6-95A3-4DD6-AF44-B82C74516725}" type="slidenum">
              <a:rPr kumimoji="1" lang="ja-JP" altLang="en-US" smtClean="0"/>
              <a:t>1</a:t>
            </a:fld>
            <a:endParaRPr kumimoji="1" lang="ja-JP" altLang="en-US" dirty="0"/>
          </a:p>
        </p:txBody>
      </p:sp>
    </p:spTree>
    <p:extLst>
      <p:ext uri="{BB962C8B-B14F-4D97-AF65-F5344CB8AC3E}">
        <p14:creationId xmlns:p14="http://schemas.microsoft.com/office/powerpoint/2010/main" val="735607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6CE8D8-BC8A-7AF5-221B-EB14512BF838}"/>
              </a:ext>
            </a:extLst>
          </p:cNvPr>
          <p:cNvSpPr>
            <a:spLocks noGrp="1"/>
          </p:cNvSpPr>
          <p:nvPr>
            <p:ph type="title"/>
          </p:nvPr>
        </p:nvSpPr>
        <p:spPr>
          <a:xfrm>
            <a:off x="0" y="1"/>
            <a:ext cx="12192000" cy="472190"/>
          </a:xfrm>
          <a:solidFill>
            <a:schemeClr val="accent6">
              <a:lumMod val="20000"/>
              <a:lumOff val="80000"/>
            </a:schemeClr>
          </a:solidFill>
        </p:spPr>
        <p:txBody>
          <a:bodyPr>
            <a:normAutofit/>
          </a:bodyPr>
          <a:lstStyle/>
          <a:p>
            <a:r>
              <a:rPr kumimoji="1" lang="en-US" altLang="ja-JP" sz="2400" b="1" dirty="0">
                <a:latin typeface="Arial" panose="020B0604020202020204" pitchFamily="34" charset="0"/>
                <a:cs typeface="Arial" panose="020B0604020202020204" pitchFamily="34" charset="0"/>
              </a:rPr>
              <a:t>What is FNFC?</a:t>
            </a:r>
            <a:endParaRPr kumimoji="1" lang="ja-JP" altLang="en-US" sz="2000" b="1" dirty="0">
              <a:latin typeface="Arial" panose="020B0604020202020204" pitchFamily="34" charset="0"/>
              <a:cs typeface="Arial" panose="020B0604020202020204" pitchFamily="34" charset="0"/>
            </a:endParaRPr>
          </a:p>
        </p:txBody>
      </p:sp>
      <p:sp>
        <p:nvSpPr>
          <p:cNvPr id="4" name="スライド番号プレースホルダー 3">
            <a:extLst>
              <a:ext uri="{FF2B5EF4-FFF2-40B4-BE49-F238E27FC236}">
                <a16:creationId xmlns:a16="http://schemas.microsoft.com/office/drawing/2014/main" id="{FAC6E99C-8B32-1773-9A63-EA50301429AF}"/>
              </a:ext>
            </a:extLst>
          </p:cNvPr>
          <p:cNvSpPr>
            <a:spLocks noGrp="1"/>
          </p:cNvSpPr>
          <p:nvPr>
            <p:ph type="sldNum" sz="quarter" idx="12"/>
          </p:nvPr>
        </p:nvSpPr>
        <p:spPr>
          <a:xfrm>
            <a:off x="9448800" y="6492874"/>
            <a:ext cx="2743200" cy="365125"/>
          </a:xfrm>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763A3B6-95A3-4DD6-AF44-B82C74516725}" type="slidenum">
              <a:rPr kumimoji="1" lang="ja-JP" altLang="en-US" sz="1400" b="0" i="0" u="none" strike="noStrike" kern="1200" cap="none" spc="0" normalizeH="0" baseline="0" noProof="0" smtClean="0">
                <a:ln>
                  <a:noFill/>
                </a:ln>
                <a:solidFill>
                  <a:prstClr val="black">
                    <a:tint val="82000"/>
                  </a:prstClr>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400" b="0" i="0" u="none" strike="noStrike" kern="1200" cap="none" spc="0" normalizeH="0" baseline="0" noProof="0" dirty="0">
              <a:ln>
                <a:noFill/>
              </a:ln>
              <a:solidFill>
                <a:prstClr val="black">
                  <a:tint val="82000"/>
                </a:prstClr>
              </a:solidFill>
              <a:effectLst/>
              <a:uLnTx/>
              <a:uFillTx/>
              <a:latin typeface="游ゴシック" panose="02110004020202020204"/>
              <a:ea typeface="游ゴシック" panose="020B0400000000000000" pitchFamily="50" charset="-128"/>
              <a:cs typeface="+mn-cs"/>
            </a:endParaRPr>
          </a:p>
        </p:txBody>
      </p:sp>
      <p:sp>
        <p:nvSpPr>
          <p:cNvPr id="7" name="コンテンツ プレースホルダー 6">
            <a:extLst>
              <a:ext uri="{FF2B5EF4-FFF2-40B4-BE49-F238E27FC236}">
                <a16:creationId xmlns:a16="http://schemas.microsoft.com/office/drawing/2014/main" id="{4BC3879A-EE7A-B6F3-B4A4-D91E1AA3B4D0}"/>
              </a:ext>
            </a:extLst>
          </p:cNvPr>
          <p:cNvSpPr>
            <a:spLocks noGrp="1"/>
          </p:cNvSpPr>
          <p:nvPr>
            <p:ph idx="1"/>
          </p:nvPr>
        </p:nvSpPr>
        <p:spPr>
          <a:xfrm>
            <a:off x="1" y="717242"/>
            <a:ext cx="12191999" cy="5351068"/>
          </a:xfrm>
        </p:spPr>
        <p:txBody>
          <a:bodyPr>
            <a:normAutofit/>
          </a:bodyPr>
          <a:lstStyle/>
          <a:p>
            <a:pPr>
              <a:spcBef>
                <a:spcPts val="2400"/>
              </a:spcBef>
            </a:pPr>
            <a:r>
              <a:rPr lang="en-US" altLang="ja-JP" sz="2000" b="1" dirty="0">
                <a:solidFill>
                  <a:srgbClr val="0000FF"/>
                </a:solidFill>
                <a:latin typeface="Arial" panose="020B0604020202020204" pitchFamily="34" charset="0"/>
                <a:cs typeface="Arial" panose="020B0604020202020204" pitchFamily="34" charset="0"/>
              </a:rPr>
              <a:t>FNFC aims </a:t>
            </a:r>
            <a:r>
              <a:rPr lang="en-US" altLang="ja-JP" sz="2000" dirty="0">
                <a:latin typeface="Arial" panose="020B0604020202020204" pitchFamily="34" charset="0"/>
                <a:cs typeface="Arial" panose="020B0604020202020204" pitchFamily="34" charset="0"/>
              </a:rPr>
              <a:t>to supply the nutrients that are essential for growth, development, and overall health.</a:t>
            </a:r>
          </a:p>
          <a:p>
            <a:pPr>
              <a:lnSpc>
                <a:spcPct val="110000"/>
              </a:lnSpc>
              <a:spcBef>
                <a:spcPts val="2400"/>
              </a:spcBef>
            </a:pPr>
            <a:r>
              <a:rPr lang="en-US" altLang="ja-JP" sz="2000" dirty="0">
                <a:solidFill>
                  <a:srgbClr val="FF0000"/>
                </a:solidFill>
                <a:latin typeface="Arial" panose="020B0604020202020204" pitchFamily="34" charset="0"/>
                <a:cs typeface="Arial" panose="020B0604020202020204" pitchFamily="34" charset="0"/>
              </a:rPr>
              <a:t>The selection of nutrients and the wording of their functional claims </a:t>
            </a:r>
            <a:r>
              <a:rPr lang="en-US" altLang="ja-JP" sz="2000" dirty="0">
                <a:latin typeface="Arial" panose="020B0604020202020204" pitchFamily="34" charset="0"/>
                <a:cs typeface="Arial" panose="020B0604020202020204" pitchFamily="34" charset="0"/>
              </a:rPr>
              <a:t>are determined by the government </a:t>
            </a:r>
            <a:r>
              <a:rPr lang="en-US" altLang="ja-JP" sz="2000" dirty="0">
                <a:solidFill>
                  <a:srgbClr val="0000FF"/>
                </a:solidFill>
                <a:latin typeface="Arial" panose="020B0604020202020204" pitchFamily="34" charset="0"/>
                <a:cs typeface="Arial" panose="020B0604020202020204" pitchFamily="34" charset="0"/>
              </a:rPr>
              <a:t>based on </a:t>
            </a:r>
            <a:r>
              <a:rPr lang="en-US" altLang="ja-JP" sz="2000" b="1" dirty="0">
                <a:solidFill>
                  <a:srgbClr val="0000FF"/>
                </a:solidFill>
                <a:latin typeface="Arial" panose="020B0604020202020204" pitchFamily="34" charset="0"/>
                <a:cs typeface="Arial" panose="020B0604020202020204" pitchFamily="34" charset="0"/>
              </a:rPr>
              <a:t>well-established medical and nutritional evidence. </a:t>
            </a:r>
            <a:endParaRPr lang="en-US" altLang="ja-JP" sz="2000" dirty="0">
              <a:latin typeface="Arial" panose="020B0604020202020204" pitchFamily="34" charset="0"/>
              <a:cs typeface="Arial" panose="020B0604020202020204" pitchFamily="34" charset="0"/>
            </a:endParaRPr>
          </a:p>
          <a:p>
            <a:pPr>
              <a:spcBef>
                <a:spcPts val="2400"/>
              </a:spcBef>
            </a:pPr>
            <a:r>
              <a:rPr lang="en-US" altLang="ja-JP" sz="2000" dirty="0">
                <a:latin typeface="Arial" panose="020B0604020202020204" pitchFamily="34" charset="0"/>
                <a:cs typeface="Arial" panose="020B0604020202020204" pitchFamily="34" charset="0"/>
              </a:rPr>
              <a:t>The approved nutrients include </a:t>
            </a:r>
            <a:r>
              <a:rPr lang="en-US" altLang="ja-JP" sz="2000" b="1" dirty="0">
                <a:solidFill>
                  <a:srgbClr val="0000FF"/>
                </a:solidFill>
                <a:latin typeface="Arial" panose="020B0604020202020204" pitchFamily="34" charset="0"/>
                <a:cs typeface="Arial" panose="020B0604020202020204" pitchFamily="34" charset="0"/>
              </a:rPr>
              <a:t>13 vitamins, 6 minerals, and unsaturated n-3 fatty acids</a:t>
            </a:r>
            <a:r>
              <a:rPr lang="en-US" altLang="ja-JP" sz="2000" dirty="0">
                <a:solidFill>
                  <a:srgbClr val="0000FF"/>
                </a:solidFill>
                <a:latin typeface="Arial" panose="020B0604020202020204" pitchFamily="34" charset="0"/>
                <a:cs typeface="Arial" panose="020B0604020202020204" pitchFamily="34" charset="0"/>
              </a:rPr>
              <a:t>.</a:t>
            </a:r>
          </a:p>
          <a:p>
            <a:pPr>
              <a:spcBef>
                <a:spcPts val="2400"/>
              </a:spcBef>
            </a:pPr>
            <a:endParaRPr lang="en-US" altLang="ja-JP" sz="2000" dirty="0">
              <a:latin typeface="Arial" panose="020B0604020202020204" pitchFamily="34" charset="0"/>
              <a:cs typeface="Arial" panose="020B0604020202020204" pitchFamily="34" charset="0"/>
            </a:endParaRPr>
          </a:p>
          <a:p>
            <a:pPr marL="0" indent="0">
              <a:spcBef>
                <a:spcPts val="2400"/>
              </a:spcBef>
              <a:buNone/>
            </a:pPr>
            <a:endParaRPr lang="en-US" altLang="ja-JP" sz="2000" dirty="0">
              <a:latin typeface="Arial" panose="020B0604020202020204" pitchFamily="34" charset="0"/>
              <a:cs typeface="Arial" panose="020B0604020202020204" pitchFamily="34" charset="0"/>
            </a:endParaRPr>
          </a:p>
          <a:p>
            <a:pPr marL="0" indent="0">
              <a:spcBef>
                <a:spcPts val="2400"/>
              </a:spcBef>
              <a:buNone/>
            </a:pPr>
            <a:endParaRPr lang="en-US" altLang="ja-JP" sz="2000" dirty="0">
              <a:latin typeface="Arial" panose="020B0604020202020204" pitchFamily="34" charset="0"/>
              <a:cs typeface="Arial" panose="020B0604020202020204" pitchFamily="34" charset="0"/>
            </a:endParaRPr>
          </a:p>
          <a:p>
            <a:pPr>
              <a:lnSpc>
                <a:spcPct val="110000"/>
              </a:lnSpc>
              <a:spcBef>
                <a:spcPts val="2400"/>
              </a:spcBef>
            </a:pPr>
            <a:r>
              <a:rPr lang="en-US" altLang="ja-JP" sz="2000" dirty="0">
                <a:latin typeface="Arial" panose="020B0604020202020204" pitchFamily="34" charset="0"/>
                <a:cs typeface="Arial" panose="020B0604020202020204" pitchFamily="34" charset="0"/>
              </a:rPr>
              <a:t>If a product’s </a:t>
            </a:r>
            <a:r>
              <a:rPr lang="en-US" altLang="ja-JP" sz="2000" dirty="0">
                <a:solidFill>
                  <a:srgbClr val="FF0000"/>
                </a:solidFill>
                <a:latin typeface="Arial" panose="020B0604020202020204" pitchFamily="34" charset="0"/>
                <a:cs typeface="Arial" panose="020B0604020202020204" pitchFamily="34" charset="0"/>
              </a:rPr>
              <a:t>daily intake of each nutrient falls within the specified range </a:t>
            </a:r>
            <a:r>
              <a:rPr lang="en-US" altLang="ja-JP" sz="2000" dirty="0">
                <a:latin typeface="Arial" panose="020B0604020202020204" pitchFamily="34" charset="0"/>
                <a:cs typeface="Arial" panose="020B0604020202020204" pitchFamily="34" charset="0"/>
              </a:rPr>
              <a:t>and the labeling requirements are met, functionality claims can be made without government approval or notification. </a:t>
            </a:r>
          </a:p>
          <a:p>
            <a:pPr>
              <a:spcBef>
                <a:spcPts val="2400"/>
              </a:spcBef>
            </a:pPr>
            <a:r>
              <a:rPr lang="en-US" altLang="ja-JP" sz="2000" dirty="0">
                <a:latin typeface="Arial" panose="020B0604020202020204" pitchFamily="34" charset="0"/>
                <a:cs typeface="Arial" panose="020B0604020202020204" pitchFamily="34" charset="0"/>
              </a:rPr>
              <a:t>FNFC operates as a </a:t>
            </a:r>
            <a:r>
              <a:rPr lang="en-US" altLang="ja-JP" sz="2000" dirty="0">
                <a:solidFill>
                  <a:srgbClr val="FF0000"/>
                </a:solidFill>
                <a:latin typeface="Arial" panose="020B0604020202020204" pitchFamily="34" charset="0"/>
                <a:cs typeface="Arial" panose="020B0604020202020204" pitchFamily="34" charset="0"/>
              </a:rPr>
              <a:t>self-certification system.</a:t>
            </a:r>
            <a:endParaRPr lang="en-US" altLang="ja-JP" sz="2000" dirty="0">
              <a:latin typeface="Arial" panose="020B0604020202020204" pitchFamily="34" charset="0"/>
              <a:cs typeface="Arial" panose="020B0604020202020204" pitchFamily="34" charset="0"/>
            </a:endParaRPr>
          </a:p>
          <a:p>
            <a:pPr marL="0" indent="0">
              <a:lnSpc>
                <a:spcPct val="100000"/>
              </a:lnSpc>
              <a:spcBef>
                <a:spcPts val="1200"/>
              </a:spcBef>
              <a:buNone/>
            </a:pPr>
            <a:endParaRPr lang="en-US" altLang="ja-JP" sz="2000" dirty="0">
              <a:latin typeface="Arial" panose="020B0604020202020204" pitchFamily="34" charset="0"/>
              <a:cs typeface="Arial" panose="020B0604020202020204" pitchFamily="34" charset="0"/>
            </a:endParaRPr>
          </a:p>
        </p:txBody>
      </p:sp>
      <p:graphicFrame>
        <p:nvGraphicFramePr>
          <p:cNvPr id="8" name="表 7">
            <a:extLst>
              <a:ext uri="{FF2B5EF4-FFF2-40B4-BE49-F238E27FC236}">
                <a16:creationId xmlns:a16="http://schemas.microsoft.com/office/drawing/2014/main" id="{BED80444-D56F-2C08-0B9E-86B9748303D7}"/>
              </a:ext>
            </a:extLst>
          </p:cNvPr>
          <p:cNvGraphicFramePr>
            <a:graphicFrameLocks noGrp="1"/>
          </p:cNvGraphicFramePr>
          <p:nvPr>
            <p:extLst>
              <p:ext uri="{D42A27DB-BD31-4B8C-83A1-F6EECF244321}">
                <p14:modId xmlns:p14="http://schemas.microsoft.com/office/powerpoint/2010/main" val="2350099429"/>
              </p:ext>
            </p:extLst>
          </p:nvPr>
        </p:nvGraphicFramePr>
        <p:xfrm>
          <a:off x="634127" y="2675232"/>
          <a:ext cx="11122445" cy="1728000"/>
        </p:xfrm>
        <a:graphic>
          <a:graphicData uri="http://schemas.openxmlformats.org/drawingml/2006/table">
            <a:tbl>
              <a:tblPr firstRow="1" bandRow="1">
                <a:tableStyleId>{5C22544A-7EE6-4342-B048-85BDC9FD1C3A}</a:tableStyleId>
              </a:tblPr>
              <a:tblGrid>
                <a:gridCol w="1702952">
                  <a:extLst>
                    <a:ext uri="{9D8B030D-6E8A-4147-A177-3AD203B41FA5}">
                      <a16:colId xmlns:a16="http://schemas.microsoft.com/office/drawing/2014/main" val="757292678"/>
                    </a:ext>
                  </a:extLst>
                </a:gridCol>
                <a:gridCol w="9419493">
                  <a:extLst>
                    <a:ext uri="{9D8B030D-6E8A-4147-A177-3AD203B41FA5}">
                      <a16:colId xmlns:a16="http://schemas.microsoft.com/office/drawing/2014/main" val="2816634274"/>
                    </a:ext>
                  </a:extLst>
                </a:gridCol>
              </a:tblGrid>
              <a:tr h="440698">
                <a:tc>
                  <a:txBody>
                    <a:bodyPr/>
                    <a:lstStyle/>
                    <a:p>
                      <a:r>
                        <a:rPr kumimoji="1" lang="en-US" altLang="ja-JP" sz="1800" b="0" dirty="0">
                          <a:solidFill>
                            <a:schemeClr val="tx1"/>
                          </a:solidFill>
                          <a:latin typeface="Arial" panose="020B0604020202020204" pitchFamily="34" charset="0"/>
                          <a:cs typeface="Arial" panose="020B0604020202020204" pitchFamily="34" charset="0"/>
                        </a:rPr>
                        <a:t>Vitamins</a:t>
                      </a:r>
                      <a:endParaRPr kumimoji="1" lang="ja-JP" altLang="en-US" sz="1800" b="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F9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b="0" dirty="0">
                          <a:solidFill>
                            <a:schemeClr val="tx1"/>
                          </a:solidFill>
                          <a:latin typeface="Arial" panose="020B0604020202020204" pitchFamily="34" charset="0"/>
                          <a:cs typeface="Arial" panose="020B0604020202020204" pitchFamily="34" charset="0"/>
                        </a:rPr>
                        <a:t>A, B1, B2, B6, B12, C, D, E, K, biotin, pantothenic acid, folic acid, and niacin.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F9FF"/>
                    </a:solidFill>
                  </a:tcPr>
                </a:tc>
                <a:extLst>
                  <a:ext uri="{0D108BD9-81ED-4DB2-BD59-A6C34878D82A}">
                    <a16:rowId xmlns:a16="http://schemas.microsoft.com/office/drawing/2014/main" val="3477312310"/>
                  </a:ext>
                </a:extLst>
              </a:tr>
              <a:tr h="887211">
                <a:tc>
                  <a:txBody>
                    <a:bodyPr/>
                    <a:lstStyle/>
                    <a:p>
                      <a:r>
                        <a:rPr kumimoji="1" lang="en-US" altLang="ja-JP" sz="1800" b="0" dirty="0">
                          <a:latin typeface="Arial" panose="020B0604020202020204" pitchFamily="34" charset="0"/>
                          <a:cs typeface="Arial" panose="020B0604020202020204" pitchFamily="34" charset="0"/>
                        </a:rPr>
                        <a:t>Minerals</a:t>
                      </a:r>
                      <a:endParaRPr kumimoji="1" lang="ja-JP" altLang="en-US" sz="18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ja-JP" sz="1800" dirty="0">
                          <a:latin typeface="Arial" panose="020B0604020202020204" pitchFamily="34" charset="0"/>
                          <a:cs typeface="Arial" panose="020B0604020202020204" pitchFamily="34" charset="0"/>
                        </a:rPr>
                        <a:t>Calcium, Iron, Zinc, Copper, Magnesium, Potassium</a:t>
                      </a:r>
                    </a:p>
                    <a:p>
                      <a:pPr marL="623888" marR="0" lvl="0" indent="-354013" algn="l" defTabSz="914400" rtl="0" eaLnBrk="1" fontAlgn="auto" latinLnBrk="0" hangingPunct="1">
                        <a:lnSpc>
                          <a:spcPct val="100000"/>
                        </a:lnSpc>
                        <a:spcBef>
                          <a:spcPts val="0"/>
                        </a:spcBef>
                        <a:spcAft>
                          <a:spcPts val="0"/>
                        </a:spcAft>
                        <a:buClrTx/>
                        <a:buSzTx/>
                        <a:buFontTx/>
                        <a:buNone/>
                        <a:tabLst/>
                        <a:defRPr/>
                      </a:pPr>
                      <a:r>
                        <a:rPr kumimoji="1" lang="en-US" altLang="ja-JP" sz="1600" b="0" dirty="0">
                          <a:solidFill>
                            <a:srgbClr val="0070C0"/>
                          </a:solidFill>
                          <a:latin typeface="Arial" panose="020B0604020202020204" pitchFamily="34" charset="0"/>
                          <a:cs typeface="Arial" panose="020B0604020202020204" pitchFamily="34" charset="0"/>
                        </a:rPr>
                        <a:t>     (</a:t>
                      </a:r>
                      <a:r>
                        <a:rPr lang="en-US" altLang="ja-JP" sz="1600" b="0" i="0" dirty="0">
                          <a:solidFill>
                            <a:srgbClr val="0070C0"/>
                          </a:solidFill>
                          <a:effectLst/>
                          <a:highlight>
                            <a:srgbClr val="FFFFFF"/>
                          </a:highlight>
                          <a:latin typeface="Arial" panose="020B0604020202020204" pitchFamily="34" charset="0"/>
                          <a:cs typeface="Arial" panose="020B0604020202020204" pitchFamily="34" charset="0"/>
                        </a:rPr>
                        <a:t>To avoid the risk of excessive intake of potassium, foods such as tablets and capsule formulations are excluded.)</a:t>
                      </a:r>
                      <a:endParaRPr kumimoji="1" lang="ja-JP" altLang="en-US"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0535010"/>
                  </a:ext>
                </a:extLst>
              </a:tr>
              <a:tr h="400091">
                <a:tc gridSpan="2">
                  <a:txBody>
                    <a:bodyPr/>
                    <a:lstStyle/>
                    <a:p>
                      <a:r>
                        <a:rPr kumimoji="1" lang="en-US" altLang="ja-JP" sz="1800" b="0" dirty="0">
                          <a:latin typeface="Arial" panose="020B0604020202020204" pitchFamily="34" charset="0"/>
                          <a:cs typeface="Arial" panose="020B0604020202020204" pitchFamily="34" charset="0"/>
                        </a:rPr>
                        <a:t>Unsaturated n-3 fatty acids</a:t>
                      </a:r>
                      <a:endParaRPr kumimoji="1" lang="ja-JP" altLang="en-US" sz="1800" b="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F9FF"/>
                    </a:solidFill>
                  </a:tcPr>
                </a:tc>
                <a:tc hMerge="1">
                  <a:txBody>
                    <a:bodyPr/>
                    <a:lstStyle/>
                    <a:p>
                      <a:endParaRPr kumimoji="1" lang="ja-JP" altLang="en-US"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6273245"/>
                  </a:ext>
                </a:extLst>
              </a:tr>
            </a:tbl>
          </a:graphicData>
        </a:graphic>
      </p:graphicFrame>
      <p:sp>
        <p:nvSpPr>
          <p:cNvPr id="5" name="Rectangle 2">
            <a:extLst>
              <a:ext uri="{FF2B5EF4-FFF2-40B4-BE49-F238E27FC236}">
                <a16:creationId xmlns:a16="http://schemas.microsoft.com/office/drawing/2014/main" id="{D53AA937-DA15-2A8F-B016-411811D1CDE3}"/>
              </a:ext>
            </a:extLst>
          </p:cNvPr>
          <p:cNvSpPr>
            <a:spLocks noChangeArrowheads="1"/>
          </p:cNvSpPr>
          <p:nvPr/>
        </p:nvSpPr>
        <p:spPr bwMode="auto">
          <a:xfrm>
            <a:off x="0" y="0"/>
            <a:ext cx="37925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ja-JP" altLang="ja-JP" sz="1800" b="0" i="0" u="none" strike="noStrike" kern="1200" cap="none" spc="0" normalizeH="0" baseline="0" noProof="0">
                <a:ln>
                  <a:noFill/>
                </a:ln>
                <a:solidFill>
                  <a:srgbClr val="000000"/>
                </a:solidFill>
                <a:effectLst/>
                <a:uLnTx/>
                <a:uFillTx/>
                <a:latin typeface="Arial" panose="020B0604020202020204" pitchFamily="34" charset="0"/>
                <a:ea typeface="Söhne"/>
                <a:cs typeface="+mn-cs"/>
              </a:rPr>
            </a:b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pic>
        <p:nvPicPr>
          <p:cNvPr id="12" name="図 1">
            <a:extLst>
              <a:ext uri="{FF2B5EF4-FFF2-40B4-BE49-F238E27FC236}">
                <a16:creationId xmlns:a16="http://schemas.microsoft.com/office/drawing/2014/main" id="{61566F2A-0FDC-AAC1-405D-C416FC35BA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40500"/>
            <a:ext cx="332263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0603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6CE8D8-BC8A-7AF5-221B-EB14512BF838}"/>
              </a:ext>
            </a:extLst>
          </p:cNvPr>
          <p:cNvSpPr>
            <a:spLocks noGrp="1"/>
          </p:cNvSpPr>
          <p:nvPr>
            <p:ph type="title"/>
          </p:nvPr>
        </p:nvSpPr>
        <p:spPr>
          <a:xfrm>
            <a:off x="0" y="0"/>
            <a:ext cx="12192000" cy="365123"/>
          </a:xfrm>
          <a:solidFill>
            <a:schemeClr val="accent6">
              <a:lumMod val="20000"/>
              <a:lumOff val="80000"/>
            </a:schemeClr>
          </a:solidFill>
        </p:spPr>
        <p:txBody>
          <a:bodyPr>
            <a:normAutofit fontScale="90000"/>
          </a:bodyPr>
          <a:lstStyle/>
          <a:p>
            <a:r>
              <a:rPr kumimoji="1" lang="en-US" altLang="ja-JP" sz="2400" b="1" dirty="0">
                <a:latin typeface="Arial" panose="020B0604020202020204" pitchFamily="34" charset="0"/>
                <a:cs typeface="Arial" panose="020B0604020202020204" pitchFamily="34" charset="0"/>
              </a:rPr>
              <a:t>Nutrients and function claims of FNFC</a:t>
            </a:r>
            <a:endParaRPr kumimoji="1" lang="ja-JP" altLang="en-US" sz="2000" b="1" dirty="0">
              <a:latin typeface="Arial" panose="020B0604020202020204" pitchFamily="34" charset="0"/>
              <a:cs typeface="Arial" panose="020B0604020202020204" pitchFamily="34" charset="0"/>
            </a:endParaRPr>
          </a:p>
        </p:txBody>
      </p:sp>
      <p:sp>
        <p:nvSpPr>
          <p:cNvPr id="4" name="スライド番号プレースホルダー 3">
            <a:extLst>
              <a:ext uri="{FF2B5EF4-FFF2-40B4-BE49-F238E27FC236}">
                <a16:creationId xmlns:a16="http://schemas.microsoft.com/office/drawing/2014/main" id="{FAC6E99C-8B32-1773-9A63-EA50301429AF}"/>
              </a:ext>
            </a:extLst>
          </p:cNvPr>
          <p:cNvSpPr>
            <a:spLocks noGrp="1"/>
          </p:cNvSpPr>
          <p:nvPr>
            <p:ph type="sldNum" sz="quarter" idx="12"/>
          </p:nvPr>
        </p:nvSpPr>
        <p:spPr>
          <a:xfrm>
            <a:off x="9448800" y="6492874"/>
            <a:ext cx="2743200" cy="365125"/>
          </a:xfrm>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763A3B6-95A3-4DD6-AF44-B82C74516725}" type="slidenum">
              <a:rPr kumimoji="1" lang="ja-JP" altLang="en-US" sz="1400" b="0" i="0" u="none" strike="noStrike" kern="1200" cap="none" spc="0" normalizeH="0" baseline="0" noProof="0" smtClean="0">
                <a:ln>
                  <a:noFill/>
                </a:ln>
                <a:solidFill>
                  <a:prstClr val="black">
                    <a:tint val="82000"/>
                  </a:prstClr>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400" b="0" i="0" u="none" strike="noStrike" kern="1200" cap="none" spc="0" normalizeH="0" baseline="0" noProof="0" dirty="0">
              <a:ln>
                <a:noFill/>
              </a:ln>
              <a:solidFill>
                <a:prstClr val="black">
                  <a:tint val="82000"/>
                </a:prstClr>
              </a:solidFill>
              <a:effectLst/>
              <a:uLnTx/>
              <a:uFillTx/>
              <a:latin typeface="游ゴシック" panose="02110004020202020204"/>
              <a:ea typeface="游ゴシック" panose="020B0400000000000000" pitchFamily="50" charset="-128"/>
              <a:cs typeface="+mn-cs"/>
            </a:endParaRPr>
          </a:p>
        </p:txBody>
      </p:sp>
      <p:sp>
        <p:nvSpPr>
          <p:cNvPr id="5" name="Rectangle 2">
            <a:extLst>
              <a:ext uri="{FF2B5EF4-FFF2-40B4-BE49-F238E27FC236}">
                <a16:creationId xmlns:a16="http://schemas.microsoft.com/office/drawing/2014/main" id="{D53AA937-DA15-2A8F-B016-411811D1CDE3}"/>
              </a:ext>
            </a:extLst>
          </p:cNvPr>
          <p:cNvSpPr>
            <a:spLocks noChangeArrowheads="1"/>
          </p:cNvSpPr>
          <p:nvPr/>
        </p:nvSpPr>
        <p:spPr bwMode="auto">
          <a:xfrm>
            <a:off x="0" y="0"/>
            <a:ext cx="37925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ja-JP" altLang="ja-JP" sz="1800" b="0" i="0" u="none" strike="noStrike" kern="1200" cap="none" spc="0" normalizeH="0" baseline="0" noProof="0">
                <a:ln>
                  <a:noFill/>
                </a:ln>
                <a:solidFill>
                  <a:srgbClr val="000000"/>
                </a:solidFill>
                <a:effectLst/>
                <a:uLnTx/>
                <a:uFillTx/>
                <a:latin typeface="Arial" panose="020B0604020202020204" pitchFamily="34" charset="0"/>
                <a:ea typeface="Söhne"/>
                <a:cs typeface="+mn-cs"/>
              </a:rPr>
            </a:b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graphicFrame>
        <p:nvGraphicFramePr>
          <p:cNvPr id="3" name="表 2">
            <a:extLst>
              <a:ext uri="{FF2B5EF4-FFF2-40B4-BE49-F238E27FC236}">
                <a16:creationId xmlns:a16="http://schemas.microsoft.com/office/drawing/2014/main" id="{22169D00-82AB-375B-7E88-C0386883BA11}"/>
              </a:ext>
            </a:extLst>
          </p:cNvPr>
          <p:cNvGraphicFramePr>
            <a:graphicFrameLocks noGrp="1"/>
          </p:cNvGraphicFramePr>
          <p:nvPr>
            <p:extLst>
              <p:ext uri="{D42A27DB-BD31-4B8C-83A1-F6EECF244321}">
                <p14:modId xmlns:p14="http://schemas.microsoft.com/office/powerpoint/2010/main" val="2203669693"/>
              </p:ext>
            </p:extLst>
          </p:nvPr>
        </p:nvGraphicFramePr>
        <p:xfrm>
          <a:off x="87860" y="426720"/>
          <a:ext cx="12016280" cy="6004560"/>
        </p:xfrm>
        <a:graphic>
          <a:graphicData uri="http://schemas.openxmlformats.org/drawingml/2006/table">
            <a:tbl>
              <a:tblPr firstRow="1" bandRow="1">
                <a:tableStyleId>{3B4B98B0-60AC-42C2-AFA5-B58CD77FA1E5}</a:tableStyleId>
              </a:tblPr>
              <a:tblGrid>
                <a:gridCol w="1008000">
                  <a:extLst>
                    <a:ext uri="{9D8B030D-6E8A-4147-A177-3AD203B41FA5}">
                      <a16:colId xmlns:a16="http://schemas.microsoft.com/office/drawing/2014/main" val="1046375603"/>
                    </a:ext>
                  </a:extLst>
                </a:gridCol>
                <a:gridCol w="792000">
                  <a:extLst>
                    <a:ext uri="{9D8B030D-6E8A-4147-A177-3AD203B41FA5}">
                      <a16:colId xmlns:a16="http://schemas.microsoft.com/office/drawing/2014/main" val="1429298274"/>
                    </a:ext>
                  </a:extLst>
                </a:gridCol>
                <a:gridCol w="4104000">
                  <a:extLst>
                    <a:ext uri="{9D8B030D-6E8A-4147-A177-3AD203B41FA5}">
                      <a16:colId xmlns:a16="http://schemas.microsoft.com/office/drawing/2014/main" val="3947238345"/>
                    </a:ext>
                  </a:extLst>
                </a:gridCol>
                <a:gridCol w="208280">
                  <a:extLst>
                    <a:ext uri="{9D8B030D-6E8A-4147-A177-3AD203B41FA5}">
                      <a16:colId xmlns:a16="http://schemas.microsoft.com/office/drawing/2014/main" val="956704646"/>
                    </a:ext>
                  </a:extLst>
                </a:gridCol>
                <a:gridCol w="1008000">
                  <a:extLst>
                    <a:ext uri="{9D8B030D-6E8A-4147-A177-3AD203B41FA5}">
                      <a16:colId xmlns:a16="http://schemas.microsoft.com/office/drawing/2014/main" val="408789151"/>
                    </a:ext>
                  </a:extLst>
                </a:gridCol>
                <a:gridCol w="792000">
                  <a:extLst>
                    <a:ext uri="{9D8B030D-6E8A-4147-A177-3AD203B41FA5}">
                      <a16:colId xmlns:a16="http://schemas.microsoft.com/office/drawing/2014/main" val="2110150539"/>
                    </a:ext>
                  </a:extLst>
                </a:gridCol>
                <a:gridCol w="4104000">
                  <a:extLst>
                    <a:ext uri="{9D8B030D-6E8A-4147-A177-3AD203B41FA5}">
                      <a16:colId xmlns:a16="http://schemas.microsoft.com/office/drawing/2014/main" val="2179251880"/>
                    </a:ext>
                  </a:extLst>
                </a:gridCol>
              </a:tblGrid>
              <a:tr h="351131">
                <a:tc>
                  <a:txBody>
                    <a:bodyPr/>
                    <a:lstStyle/>
                    <a:p>
                      <a:pPr algn="ctr"/>
                      <a:r>
                        <a:rPr kumimoji="1" lang="en-US" altLang="ja-JP" sz="1200" dirty="0">
                          <a:latin typeface="Arial" panose="020B0604020202020204" pitchFamily="34" charset="0"/>
                          <a:cs typeface="Arial" panose="020B0604020202020204" pitchFamily="34" charset="0"/>
                        </a:rPr>
                        <a:t>Nutrient</a:t>
                      </a:r>
                      <a:endParaRPr kumimoji="1" lang="ja-JP" altLang="en-US" sz="1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900" dirty="0">
                          <a:latin typeface="Arial" panose="020B0604020202020204" pitchFamily="34" charset="0"/>
                          <a:cs typeface="Arial" panose="020B0604020202020204" pitchFamily="34" charset="0"/>
                        </a:rPr>
                        <a:t>Upper limit</a:t>
                      </a:r>
                    </a:p>
                    <a:p>
                      <a:pPr algn="ctr"/>
                      <a:r>
                        <a:rPr kumimoji="1" lang="en-US" altLang="ja-JP" sz="900" dirty="0">
                          <a:latin typeface="Arial" panose="020B0604020202020204" pitchFamily="34" charset="0"/>
                          <a:cs typeface="Arial" panose="020B0604020202020204" pitchFamily="34" charset="0"/>
                        </a:rPr>
                        <a:t>Lower limit</a:t>
                      </a:r>
                      <a:endParaRPr kumimoji="1" lang="ja-JP" altLang="en-US" sz="9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dirty="0">
                          <a:latin typeface="Arial" panose="020B0604020202020204" pitchFamily="34" charset="0"/>
                          <a:cs typeface="Arial" panose="020B0604020202020204" pitchFamily="34" charset="0"/>
                        </a:rPr>
                        <a:t>Nutrient function claim</a:t>
                      </a:r>
                      <a:endParaRPr kumimoji="1" lang="ja-JP" altLang="en-US" sz="1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kumimoji="1" lang="en-US" altLang="ja-JP" sz="1200" dirty="0">
                          <a:latin typeface="Arial" panose="020B0604020202020204" pitchFamily="34" charset="0"/>
                          <a:cs typeface="Arial" panose="020B0604020202020204" pitchFamily="34" charset="0"/>
                        </a:rPr>
                        <a:t>Nutrient</a:t>
                      </a:r>
                      <a:endParaRPr kumimoji="1" lang="ja-JP" altLang="en-US" sz="1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900" dirty="0">
                          <a:latin typeface="Arial" panose="020B0604020202020204" pitchFamily="34" charset="0"/>
                          <a:cs typeface="Arial" panose="020B0604020202020204" pitchFamily="34" charset="0"/>
                        </a:rPr>
                        <a:t>Upper limit</a:t>
                      </a:r>
                    </a:p>
                    <a:p>
                      <a:pPr algn="ctr"/>
                      <a:r>
                        <a:rPr kumimoji="1" lang="en-US" altLang="ja-JP" sz="900" dirty="0">
                          <a:latin typeface="Arial" panose="020B0604020202020204" pitchFamily="34" charset="0"/>
                          <a:cs typeface="Arial" panose="020B0604020202020204" pitchFamily="34" charset="0"/>
                        </a:rPr>
                        <a:t>Lower limit</a:t>
                      </a:r>
                      <a:endParaRPr kumimoji="1" lang="ja-JP" altLang="en-US" sz="9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dirty="0">
                          <a:latin typeface="Arial" panose="020B0604020202020204" pitchFamily="34" charset="0"/>
                          <a:cs typeface="Arial" panose="020B0604020202020204" pitchFamily="34" charset="0"/>
                        </a:rPr>
                        <a:t>Nutrient function claim</a:t>
                      </a:r>
                      <a:endParaRPr kumimoji="1" lang="ja-JP" altLang="en-US" sz="1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5342554"/>
                  </a:ext>
                </a:extLst>
              </a:tr>
              <a:tr h="4608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cs typeface="Arial" panose="020B0604020202020204" pitchFamily="34" charset="0"/>
                        </a:rPr>
                        <a:t>n-3 fatty acids</a:t>
                      </a:r>
                      <a:endParaRPr kumimoji="1" lang="ja-JP" altLang="en-U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200" dirty="0">
                          <a:latin typeface="Arial" panose="020B0604020202020204" pitchFamily="34" charset="0"/>
                          <a:cs typeface="Arial" panose="020B0604020202020204" pitchFamily="34" charset="0"/>
                        </a:rPr>
                        <a:t>2.0g</a:t>
                      </a:r>
                    </a:p>
                    <a:p>
                      <a:pPr algn="r"/>
                      <a:r>
                        <a:rPr kumimoji="1" lang="en-US" altLang="ja-JP" sz="1200" dirty="0">
                          <a:latin typeface="Arial" panose="020B0604020202020204" pitchFamily="34" charset="0"/>
                          <a:cs typeface="Arial" panose="020B0604020202020204" pitchFamily="34" charset="0"/>
                        </a:rPr>
                        <a:t>0.6g</a:t>
                      </a:r>
                      <a:endParaRPr kumimoji="1" lang="ja-JP" altLang="en-U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000" dirty="0">
                          <a:latin typeface="Arial" panose="020B0604020202020204" pitchFamily="34" charset="0"/>
                          <a:cs typeface="Arial" panose="020B0604020202020204" pitchFamily="34" charset="0"/>
                        </a:rPr>
                        <a:t>N-3 fatty acids are nutrients that help maintain skin health.</a:t>
                      </a:r>
                      <a:endParaRPr kumimoji="1" lang="ja-JP" altLang="en-US" sz="1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noFill/>
                  </a:tcPr>
                </a:tc>
                <a:tc>
                  <a:txBody>
                    <a:bodyPr/>
                    <a:lstStyle/>
                    <a:p>
                      <a:r>
                        <a:rPr kumimoji="1" lang="en-US" altLang="ja-JP" sz="1200" dirty="0">
                          <a:latin typeface="Arial" panose="020B0604020202020204" pitchFamily="34" charset="0"/>
                          <a:cs typeface="Arial" panose="020B0604020202020204" pitchFamily="34" charset="0"/>
                        </a:rPr>
                        <a:t>Vitamin A</a:t>
                      </a:r>
                      <a:endParaRPr kumimoji="1" lang="ja-JP" altLang="en-U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200" dirty="0">
                          <a:latin typeface="Arial" panose="020B0604020202020204" pitchFamily="34" charset="0"/>
                          <a:cs typeface="Arial" panose="020B0604020202020204" pitchFamily="34" charset="0"/>
                        </a:rPr>
                        <a:t>600μg</a:t>
                      </a:r>
                    </a:p>
                    <a:p>
                      <a:pPr algn="r"/>
                      <a:r>
                        <a:rPr kumimoji="1" lang="en-US" altLang="ja-JP" sz="1200" dirty="0">
                          <a:latin typeface="Arial" panose="020B0604020202020204" pitchFamily="34" charset="0"/>
                          <a:cs typeface="Arial" panose="020B0604020202020204" pitchFamily="34" charset="0"/>
                        </a:rPr>
                        <a:t>231μg</a:t>
                      </a:r>
                      <a:endParaRPr kumimoji="1" lang="ja-JP" altLang="en-U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000" dirty="0">
                          <a:latin typeface="Arial" panose="020B0604020202020204" pitchFamily="34" charset="0"/>
                          <a:cs typeface="Arial" panose="020B0604020202020204" pitchFamily="34" charset="0"/>
                        </a:rPr>
                        <a:t>Vitamin A is a nutrient that helps maintain night vision.</a:t>
                      </a:r>
                    </a:p>
                    <a:p>
                      <a:r>
                        <a:rPr kumimoji="1" lang="en-US" altLang="ja-JP" sz="1000" dirty="0">
                          <a:latin typeface="Arial" panose="020B0604020202020204" pitchFamily="34" charset="0"/>
                          <a:cs typeface="Arial" panose="020B0604020202020204" pitchFamily="34" charset="0"/>
                        </a:rPr>
                        <a:t>Vitamin A is a nutrient that helps maintain the health of the skin and mucous membranes.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3644877"/>
                  </a:ext>
                </a:extLst>
              </a:tr>
              <a:tr h="495426">
                <a:tc>
                  <a:txBody>
                    <a:bodyPr/>
                    <a:lstStyle/>
                    <a:p>
                      <a:r>
                        <a:rPr kumimoji="1" lang="en-US" altLang="ja-JP" sz="1200" dirty="0">
                          <a:latin typeface="Arial" panose="020B0604020202020204" pitchFamily="34" charset="0"/>
                          <a:cs typeface="Arial" panose="020B0604020202020204" pitchFamily="34" charset="0"/>
                        </a:rPr>
                        <a:t>Zinc</a:t>
                      </a:r>
                      <a:endParaRPr kumimoji="1" lang="ja-JP" altLang="en-U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200" dirty="0">
                          <a:latin typeface="Arial" panose="020B0604020202020204" pitchFamily="34" charset="0"/>
                          <a:cs typeface="Arial" panose="020B0604020202020204" pitchFamily="34" charset="0"/>
                        </a:rPr>
                        <a:t>15mg</a:t>
                      </a:r>
                    </a:p>
                    <a:p>
                      <a:pPr algn="r"/>
                      <a:r>
                        <a:rPr kumimoji="1" lang="en-US" altLang="ja-JP" sz="1200" dirty="0">
                          <a:latin typeface="Arial" panose="020B0604020202020204" pitchFamily="34" charset="0"/>
                          <a:cs typeface="Arial" panose="020B0604020202020204" pitchFamily="34" charset="0"/>
                        </a:rPr>
                        <a:t>2.64mg</a:t>
                      </a:r>
                      <a:endParaRPr kumimoji="1" lang="ja-JP" altLang="en-U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000" dirty="0">
                          <a:latin typeface="Arial" panose="020B0604020202020204" pitchFamily="34" charset="0"/>
                          <a:cs typeface="Arial" panose="020B0604020202020204" pitchFamily="34" charset="0"/>
                        </a:rPr>
                        <a:t>Zinc is a nutrient necessary for maintaining normal taste sensation.</a:t>
                      </a:r>
                    </a:p>
                    <a:p>
                      <a:r>
                        <a:rPr kumimoji="1" lang="en-US" altLang="ja-JP" sz="1000" dirty="0">
                          <a:latin typeface="Arial" panose="020B0604020202020204" pitchFamily="34" charset="0"/>
                          <a:cs typeface="Arial" panose="020B0604020202020204" pitchFamily="34" charset="0"/>
                        </a:rPr>
                        <a:t>Zinc is a nutrient that helps maintain the health of the skin and mucous membranes.</a:t>
                      </a:r>
                    </a:p>
                    <a:p>
                      <a:r>
                        <a:rPr kumimoji="1" lang="en-US" altLang="ja-JP" sz="1000" dirty="0">
                          <a:latin typeface="Arial" panose="020B0604020202020204" pitchFamily="34" charset="0"/>
                          <a:cs typeface="Arial" panose="020B0604020202020204" pitchFamily="34" charset="0"/>
                        </a:rPr>
                        <a:t>Zinc is a nutrient that is involved in the metabolism of proteins and nucleic acids, contributing to the maintenance of health.</a:t>
                      </a:r>
                      <a:endParaRPr kumimoji="1" lang="ja-JP" altLang="en-US" sz="1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r>
                        <a:rPr kumimoji="1" lang="en-US" altLang="ja-JP" sz="1200" dirty="0">
                          <a:latin typeface="Arial" panose="020B0604020202020204" pitchFamily="34" charset="0"/>
                          <a:cs typeface="Arial" panose="020B0604020202020204" pitchFamily="34" charset="0"/>
                        </a:rPr>
                        <a:t>Vitamin B1</a:t>
                      </a:r>
                      <a:endParaRPr kumimoji="1" lang="ja-JP" altLang="en-U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200" dirty="0">
                          <a:latin typeface="Arial" panose="020B0604020202020204" pitchFamily="34" charset="0"/>
                          <a:cs typeface="Arial" panose="020B0604020202020204" pitchFamily="34" charset="0"/>
                        </a:rPr>
                        <a:t>25mg</a:t>
                      </a:r>
                    </a:p>
                    <a:p>
                      <a:pPr algn="r"/>
                      <a:r>
                        <a:rPr kumimoji="1" lang="en-US" altLang="ja-JP" sz="1200" dirty="0">
                          <a:latin typeface="Arial" panose="020B0604020202020204" pitchFamily="34" charset="0"/>
                          <a:cs typeface="Arial" panose="020B0604020202020204" pitchFamily="34" charset="0"/>
                        </a:rPr>
                        <a:t>0.36mg</a:t>
                      </a:r>
                      <a:endParaRPr kumimoji="1" lang="ja-JP" altLang="en-U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000" dirty="0">
                          <a:latin typeface="Arial" panose="020B0604020202020204" pitchFamily="34" charset="0"/>
                          <a:cs typeface="Arial" panose="020B0604020202020204" pitchFamily="34" charset="0"/>
                        </a:rPr>
                        <a:t>Vitamin B1 is a nutrient that aids in the production of energy from carbohydrates and helps maintain the health of the skin and mucous membranes.</a:t>
                      </a:r>
                      <a:endParaRPr kumimoji="1" lang="ja-JP" altLang="en-US" sz="1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970926"/>
                  </a:ext>
                </a:extLst>
              </a:tr>
              <a:tr h="443635">
                <a:tc>
                  <a:txBody>
                    <a:bodyPr/>
                    <a:lstStyle/>
                    <a:p>
                      <a:r>
                        <a:rPr kumimoji="1" lang="en-US" altLang="ja-JP" sz="1200" dirty="0">
                          <a:latin typeface="Arial" panose="020B0604020202020204" pitchFamily="34" charset="0"/>
                          <a:cs typeface="Arial" panose="020B0604020202020204" pitchFamily="34" charset="0"/>
                        </a:rPr>
                        <a:t>Potassium</a:t>
                      </a:r>
                      <a:endParaRPr kumimoji="1" lang="ja-JP" altLang="en-U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200" dirty="0">
                          <a:latin typeface="Arial" panose="020B0604020202020204" pitchFamily="34" charset="0"/>
                          <a:cs typeface="Arial" panose="020B0604020202020204" pitchFamily="34" charset="0"/>
                        </a:rPr>
                        <a:t>2,800mg</a:t>
                      </a:r>
                    </a:p>
                    <a:p>
                      <a:pPr algn="r"/>
                      <a:r>
                        <a:rPr kumimoji="1" lang="en-US" altLang="ja-JP" sz="1200" dirty="0">
                          <a:latin typeface="Arial" panose="020B0604020202020204" pitchFamily="34" charset="0"/>
                          <a:cs typeface="Arial" panose="020B0604020202020204" pitchFamily="34" charset="0"/>
                        </a:rPr>
                        <a:t>   840mg</a:t>
                      </a:r>
                      <a:endParaRPr kumimoji="1" lang="ja-JP" altLang="en-U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000" dirty="0">
                          <a:latin typeface="Arial" panose="020B0604020202020204" pitchFamily="34" charset="0"/>
                          <a:cs typeface="Arial" panose="020B0604020202020204" pitchFamily="34" charset="0"/>
                        </a:rPr>
                        <a:t>Potassium is a nutrient necessary for maintaining normal blood pressure.</a:t>
                      </a:r>
                      <a:endParaRPr kumimoji="1" lang="ja-JP" altLang="en-US" sz="1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r>
                        <a:rPr kumimoji="1" lang="en-US" altLang="ja-JP" sz="1200" dirty="0">
                          <a:latin typeface="Arial" panose="020B0604020202020204" pitchFamily="34" charset="0"/>
                          <a:cs typeface="Arial" panose="020B0604020202020204" pitchFamily="34" charset="0"/>
                        </a:rPr>
                        <a:t>Vitamin B2</a:t>
                      </a:r>
                      <a:endParaRPr kumimoji="1" lang="ja-JP" altLang="en-U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200" dirty="0">
                          <a:latin typeface="Arial" panose="020B0604020202020204" pitchFamily="34" charset="0"/>
                          <a:cs typeface="Arial" panose="020B0604020202020204" pitchFamily="34" charset="0"/>
                        </a:rPr>
                        <a:t>12mg</a:t>
                      </a:r>
                    </a:p>
                    <a:p>
                      <a:pPr algn="r"/>
                      <a:r>
                        <a:rPr kumimoji="1" lang="en-US" altLang="ja-JP" sz="1200" dirty="0">
                          <a:latin typeface="Arial" panose="020B0604020202020204" pitchFamily="34" charset="0"/>
                          <a:cs typeface="Arial" panose="020B0604020202020204" pitchFamily="34" charset="0"/>
                        </a:rPr>
                        <a:t>0.42mg</a:t>
                      </a:r>
                      <a:endParaRPr kumimoji="1" lang="ja-JP" altLang="en-U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000" dirty="0">
                          <a:latin typeface="Arial" panose="020B0604020202020204" pitchFamily="34" charset="0"/>
                          <a:cs typeface="Arial" panose="020B0604020202020204" pitchFamily="34" charset="0"/>
                        </a:rPr>
                        <a:t>Vitamin B2 is a nutrient that helps maintain the health of the skin and mucous membranes.</a:t>
                      </a:r>
                      <a:endParaRPr kumimoji="1" lang="ja-JP" altLang="en-US" sz="1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6886708"/>
                  </a:ext>
                </a:extLst>
              </a:tr>
              <a:tr h="443635">
                <a:tc>
                  <a:txBody>
                    <a:bodyPr/>
                    <a:lstStyle/>
                    <a:p>
                      <a:r>
                        <a:rPr kumimoji="1" lang="en-US" altLang="ja-JP" sz="1200" dirty="0">
                          <a:latin typeface="Arial" panose="020B0604020202020204" pitchFamily="34" charset="0"/>
                          <a:cs typeface="Arial" panose="020B0604020202020204" pitchFamily="34" charset="0"/>
                        </a:rPr>
                        <a:t>Calcium</a:t>
                      </a:r>
                      <a:endParaRPr kumimoji="1" lang="ja-JP" altLang="en-U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200" dirty="0">
                          <a:latin typeface="Arial" panose="020B0604020202020204" pitchFamily="34" charset="0"/>
                          <a:cs typeface="Arial" panose="020B0604020202020204" pitchFamily="34" charset="0"/>
                        </a:rPr>
                        <a:t>600mg</a:t>
                      </a:r>
                    </a:p>
                    <a:p>
                      <a:pPr algn="r"/>
                      <a:r>
                        <a:rPr kumimoji="1" lang="en-US" altLang="ja-JP" sz="1200" dirty="0">
                          <a:latin typeface="Arial" panose="020B0604020202020204" pitchFamily="34" charset="0"/>
                          <a:cs typeface="Arial" panose="020B0604020202020204" pitchFamily="34" charset="0"/>
                        </a:rPr>
                        <a:t>204mg</a:t>
                      </a:r>
                      <a:endParaRPr kumimoji="1" lang="ja-JP" altLang="en-U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000" dirty="0">
                          <a:latin typeface="Arial" panose="020B0604020202020204" pitchFamily="34" charset="0"/>
                          <a:cs typeface="Arial" panose="020B0604020202020204" pitchFamily="34" charset="0"/>
                        </a:rPr>
                        <a:t>Calcium is a nutrient necessary for the formation of bones and teeth.</a:t>
                      </a:r>
                      <a:endParaRPr kumimoji="1" lang="ja-JP" altLang="en-US" sz="1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r>
                        <a:rPr kumimoji="1" lang="en-US" altLang="ja-JP" sz="1200" dirty="0">
                          <a:latin typeface="Arial" panose="020B0604020202020204" pitchFamily="34" charset="0"/>
                          <a:cs typeface="Arial" panose="020B0604020202020204" pitchFamily="34" charset="0"/>
                        </a:rPr>
                        <a:t>Vitamin B6</a:t>
                      </a:r>
                      <a:endParaRPr kumimoji="1" lang="ja-JP" altLang="en-U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200" dirty="0">
                          <a:latin typeface="Arial" panose="020B0604020202020204" pitchFamily="34" charset="0"/>
                          <a:cs typeface="Arial" panose="020B0604020202020204" pitchFamily="34" charset="0"/>
                        </a:rPr>
                        <a:t>10mg</a:t>
                      </a:r>
                    </a:p>
                    <a:p>
                      <a:pPr algn="r"/>
                      <a:r>
                        <a:rPr kumimoji="1" lang="en-US" altLang="ja-JP" sz="1200" dirty="0">
                          <a:latin typeface="Arial" panose="020B0604020202020204" pitchFamily="34" charset="0"/>
                          <a:cs typeface="Arial" panose="020B0604020202020204" pitchFamily="34" charset="0"/>
                        </a:rPr>
                        <a:t>0.39mg</a:t>
                      </a:r>
                      <a:endParaRPr kumimoji="1" lang="ja-JP" altLang="en-U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000" dirty="0">
                          <a:latin typeface="Arial" panose="020B0604020202020204" pitchFamily="34" charset="0"/>
                          <a:cs typeface="Arial" panose="020B0604020202020204" pitchFamily="34" charset="0"/>
                        </a:rPr>
                        <a:t>Vitamin B6 is a nutrient that helps maintain the health of the skin and mucous membranes.</a:t>
                      </a:r>
                      <a:endParaRPr kumimoji="1" lang="ja-JP" altLang="en-US" sz="1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6390250"/>
                  </a:ext>
                </a:extLst>
              </a:tr>
              <a:tr h="443635">
                <a:tc>
                  <a:txBody>
                    <a:bodyPr/>
                    <a:lstStyle/>
                    <a:p>
                      <a:r>
                        <a:rPr kumimoji="1" lang="en-US" altLang="ja-JP" sz="1200" dirty="0">
                          <a:latin typeface="Arial" panose="020B0604020202020204" pitchFamily="34" charset="0"/>
                          <a:cs typeface="Arial" panose="020B0604020202020204" pitchFamily="34" charset="0"/>
                        </a:rPr>
                        <a:t>Iron</a:t>
                      </a:r>
                      <a:endParaRPr kumimoji="1" lang="ja-JP" altLang="en-U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200" dirty="0">
                          <a:latin typeface="Arial" panose="020B0604020202020204" pitchFamily="34" charset="0"/>
                          <a:cs typeface="Arial" panose="020B0604020202020204" pitchFamily="34" charset="0"/>
                        </a:rPr>
                        <a:t>10mg</a:t>
                      </a:r>
                    </a:p>
                    <a:p>
                      <a:pPr algn="r"/>
                      <a:r>
                        <a:rPr kumimoji="1" lang="en-US" altLang="ja-JP" sz="1200" dirty="0">
                          <a:latin typeface="Arial" panose="020B0604020202020204" pitchFamily="34" charset="0"/>
                          <a:cs typeface="Arial" panose="020B0604020202020204" pitchFamily="34" charset="0"/>
                        </a:rPr>
                        <a:t>2.04mg</a:t>
                      </a:r>
                      <a:endParaRPr kumimoji="1" lang="ja-JP" altLang="en-U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000" dirty="0">
                          <a:latin typeface="Arial" panose="020B0604020202020204" pitchFamily="34" charset="0"/>
                          <a:cs typeface="Arial" panose="020B0604020202020204" pitchFamily="34" charset="0"/>
                        </a:rPr>
                        <a:t>Iron is a nutrient necessary for the production of red blood cells.</a:t>
                      </a:r>
                      <a:endParaRPr kumimoji="1" lang="ja-JP" altLang="en-US" sz="1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r>
                        <a:rPr kumimoji="1" lang="en-US" altLang="ja-JP" sz="1200" dirty="0">
                          <a:latin typeface="Arial" panose="020B0604020202020204" pitchFamily="34" charset="0"/>
                          <a:cs typeface="Arial" panose="020B0604020202020204" pitchFamily="34" charset="0"/>
                        </a:rPr>
                        <a:t>Vitamin B12</a:t>
                      </a:r>
                      <a:endParaRPr kumimoji="1" lang="ja-JP" altLang="en-U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200" dirty="0">
                          <a:latin typeface="Arial" panose="020B0604020202020204" pitchFamily="34" charset="0"/>
                          <a:cs typeface="Arial" panose="020B0604020202020204" pitchFamily="34" charset="0"/>
                        </a:rPr>
                        <a:t>60μg</a:t>
                      </a:r>
                    </a:p>
                    <a:p>
                      <a:pPr algn="r"/>
                      <a:r>
                        <a:rPr kumimoji="1" lang="en-US" altLang="ja-JP" sz="1200" dirty="0">
                          <a:latin typeface="Arial" panose="020B0604020202020204" pitchFamily="34" charset="0"/>
                          <a:cs typeface="Arial" panose="020B0604020202020204" pitchFamily="34" charset="0"/>
                        </a:rPr>
                        <a:t>0.72μg</a:t>
                      </a:r>
                      <a:endParaRPr kumimoji="1" lang="ja-JP" altLang="en-U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000" dirty="0">
                          <a:latin typeface="Arial" panose="020B0604020202020204" pitchFamily="34" charset="0"/>
                          <a:cs typeface="Arial" panose="020B0604020202020204" pitchFamily="34" charset="0"/>
                        </a:rPr>
                        <a:t>Vitamin B12 is a nutrient that helps the formation of red blood cells.</a:t>
                      </a:r>
                      <a:endParaRPr kumimoji="1" lang="ja-JP" altLang="en-US" sz="1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8303052"/>
                  </a:ext>
                </a:extLst>
              </a:tr>
              <a:tr h="443635">
                <a:tc>
                  <a:txBody>
                    <a:bodyPr/>
                    <a:lstStyle/>
                    <a:p>
                      <a:r>
                        <a:rPr kumimoji="1" lang="en-US" altLang="ja-JP" sz="1200" dirty="0">
                          <a:latin typeface="Arial" panose="020B0604020202020204" pitchFamily="34" charset="0"/>
                          <a:cs typeface="Arial" panose="020B0604020202020204" pitchFamily="34" charset="0"/>
                        </a:rPr>
                        <a:t>Copper</a:t>
                      </a:r>
                      <a:endParaRPr kumimoji="1" lang="ja-JP" altLang="en-U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200" dirty="0">
                          <a:latin typeface="Arial" panose="020B0604020202020204" pitchFamily="34" charset="0"/>
                          <a:cs typeface="Arial" panose="020B0604020202020204" pitchFamily="34" charset="0"/>
                        </a:rPr>
                        <a:t>6.0mg</a:t>
                      </a:r>
                    </a:p>
                    <a:p>
                      <a:pPr algn="r"/>
                      <a:r>
                        <a:rPr kumimoji="1" lang="en-US" altLang="ja-JP" sz="1200" dirty="0">
                          <a:latin typeface="Arial" panose="020B0604020202020204" pitchFamily="34" charset="0"/>
                          <a:cs typeface="Arial" panose="020B0604020202020204" pitchFamily="34" charset="0"/>
                        </a:rPr>
                        <a:t>0.27mg</a:t>
                      </a:r>
                      <a:endParaRPr kumimoji="1" lang="ja-JP" altLang="en-U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000" dirty="0">
                          <a:latin typeface="Arial" panose="020B0604020202020204" pitchFamily="34" charset="0"/>
                          <a:cs typeface="Arial" panose="020B0604020202020204" pitchFamily="34" charset="0"/>
                        </a:rPr>
                        <a:t>Copper is a nutrient that help production of red blood cells.</a:t>
                      </a:r>
                    </a:p>
                    <a:p>
                      <a:r>
                        <a:rPr kumimoji="1" lang="en-US" altLang="ja-JP" sz="1000" dirty="0">
                          <a:latin typeface="Arial" panose="020B0604020202020204" pitchFamily="34" charset="0"/>
                          <a:cs typeface="Arial" panose="020B0604020202020204" pitchFamily="34" charset="0"/>
                        </a:rPr>
                        <a:t>Copper is a nutrient that helps the proper functioning of many internal enzymes and the formation of bones.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r>
                        <a:rPr kumimoji="1" lang="en-US" altLang="ja-JP" sz="1200" dirty="0">
                          <a:latin typeface="Arial" panose="020B0604020202020204" pitchFamily="34" charset="0"/>
                          <a:cs typeface="Arial" panose="020B0604020202020204" pitchFamily="34" charset="0"/>
                        </a:rPr>
                        <a:t>Vitamin C</a:t>
                      </a:r>
                      <a:endParaRPr kumimoji="1" lang="ja-JP" altLang="en-U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200" dirty="0">
                          <a:latin typeface="Arial" panose="020B0604020202020204" pitchFamily="34" charset="0"/>
                          <a:cs typeface="Arial" panose="020B0604020202020204" pitchFamily="34" charset="0"/>
                        </a:rPr>
                        <a:t>1,000mg</a:t>
                      </a:r>
                    </a:p>
                    <a:p>
                      <a:pPr algn="r"/>
                      <a:r>
                        <a:rPr kumimoji="1" lang="en-US" altLang="ja-JP" sz="1200" dirty="0">
                          <a:latin typeface="Arial" panose="020B0604020202020204" pitchFamily="34" charset="0"/>
                          <a:cs typeface="Arial" panose="020B0604020202020204" pitchFamily="34" charset="0"/>
                        </a:rPr>
                        <a:t>30mg</a:t>
                      </a:r>
                      <a:endParaRPr kumimoji="1" lang="ja-JP" altLang="en-U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000" dirty="0">
                          <a:latin typeface="Arial" panose="020B0604020202020204" pitchFamily="34" charset="0"/>
                          <a:cs typeface="Arial" panose="020B0604020202020204" pitchFamily="34" charset="0"/>
                        </a:rPr>
                        <a:t>Vitamin C is a nutrient that helps maintain the health of the skin and mucous membranes, while also possessing antioxidant properties.</a:t>
                      </a:r>
                    </a:p>
                    <a:p>
                      <a:endParaRPr kumimoji="1" lang="ja-JP" altLang="en-US" sz="1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3950573"/>
                  </a:ext>
                </a:extLst>
              </a:tr>
              <a:tr h="510691">
                <a:tc>
                  <a:txBody>
                    <a:bodyPr/>
                    <a:lstStyle/>
                    <a:p>
                      <a:r>
                        <a:rPr kumimoji="1" lang="en-US" altLang="ja-JP" sz="1200" dirty="0">
                          <a:latin typeface="Arial" panose="020B0604020202020204" pitchFamily="34" charset="0"/>
                          <a:cs typeface="Arial" panose="020B0604020202020204" pitchFamily="34" charset="0"/>
                        </a:rPr>
                        <a:t>Magnesium</a:t>
                      </a:r>
                      <a:endParaRPr kumimoji="1" lang="ja-JP" altLang="en-U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200" dirty="0">
                          <a:latin typeface="Arial" panose="020B0604020202020204" pitchFamily="34" charset="0"/>
                          <a:cs typeface="Arial" panose="020B0604020202020204" pitchFamily="34" charset="0"/>
                        </a:rPr>
                        <a:t>300mg</a:t>
                      </a:r>
                    </a:p>
                    <a:p>
                      <a:pPr algn="r"/>
                      <a:r>
                        <a:rPr kumimoji="1" lang="en-US" altLang="ja-JP" sz="1200" dirty="0">
                          <a:latin typeface="Arial" panose="020B0604020202020204" pitchFamily="34" charset="0"/>
                          <a:cs typeface="Arial" panose="020B0604020202020204" pitchFamily="34" charset="0"/>
                        </a:rPr>
                        <a:t>96mg</a:t>
                      </a:r>
                      <a:endParaRPr kumimoji="1" lang="ja-JP" altLang="en-U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000" dirty="0">
                          <a:latin typeface="Arial" panose="020B0604020202020204" pitchFamily="34" charset="0"/>
                          <a:cs typeface="Arial" panose="020B0604020202020204" pitchFamily="34" charset="0"/>
                        </a:rPr>
                        <a:t>Magnesium is a nutrient necessary for the production of red blood cells.</a:t>
                      </a:r>
                    </a:p>
                    <a:p>
                      <a:r>
                        <a:rPr kumimoji="1" lang="en-US" altLang="ja-JP" sz="1000" dirty="0">
                          <a:latin typeface="Arial" panose="020B0604020202020204" pitchFamily="34" charset="0"/>
                          <a:cs typeface="Arial" panose="020B0604020202020204" pitchFamily="34" charset="0"/>
                        </a:rPr>
                        <a:t>Magnesium is a nutrient necessary for helping the proper functioning of many internal enzymes, energy production, and maintaining normal blood circulation.</a:t>
                      </a:r>
                      <a:endParaRPr kumimoji="1" lang="ja-JP" altLang="en-US" sz="1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r>
                        <a:rPr kumimoji="1" lang="en-US" altLang="ja-JP" sz="1400" b="1" dirty="0">
                          <a:solidFill>
                            <a:srgbClr val="0000FF"/>
                          </a:solidFill>
                          <a:latin typeface="Arial" panose="020B0604020202020204" pitchFamily="34" charset="0"/>
                          <a:cs typeface="Arial" panose="020B0604020202020204" pitchFamily="34" charset="0"/>
                        </a:rPr>
                        <a:t>Vitamin D</a:t>
                      </a:r>
                      <a:endParaRPr kumimoji="1" lang="ja-JP" altLang="en-US" sz="1400" b="1" dirty="0">
                        <a:solidFill>
                          <a:srgbClr val="0000FF"/>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400" b="1" dirty="0">
                          <a:solidFill>
                            <a:srgbClr val="0000FF"/>
                          </a:solidFill>
                          <a:latin typeface="Arial" panose="020B0604020202020204" pitchFamily="34" charset="0"/>
                          <a:cs typeface="Arial" panose="020B0604020202020204" pitchFamily="34" charset="0"/>
                        </a:rPr>
                        <a:t>5.0μg</a:t>
                      </a:r>
                    </a:p>
                    <a:p>
                      <a:pPr algn="r"/>
                      <a:r>
                        <a:rPr kumimoji="1" lang="en-US" altLang="ja-JP" sz="1400" b="1" dirty="0">
                          <a:solidFill>
                            <a:srgbClr val="0000FF"/>
                          </a:solidFill>
                          <a:latin typeface="Arial" panose="020B0604020202020204" pitchFamily="34" charset="0"/>
                          <a:cs typeface="Arial" panose="020B0604020202020204" pitchFamily="34" charset="0"/>
                        </a:rPr>
                        <a:t>1.65μg</a:t>
                      </a:r>
                      <a:endParaRPr kumimoji="1" lang="ja-JP" altLang="en-US" sz="1400" b="1" dirty="0">
                        <a:solidFill>
                          <a:srgbClr val="0000FF"/>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b="1" dirty="0">
                          <a:solidFill>
                            <a:srgbClr val="0000FF"/>
                          </a:solidFill>
                          <a:latin typeface="Arial" panose="020B0604020202020204" pitchFamily="34" charset="0"/>
                          <a:cs typeface="Arial" panose="020B0604020202020204" pitchFamily="34" charset="0"/>
                        </a:rPr>
                        <a:t>Vitamin D is a nutrient that promotes the absorption of calcium in the intestines and helps with bone formation.</a:t>
                      </a:r>
                      <a:endParaRPr kumimoji="1" lang="ja-JP" altLang="en-US" sz="1400" b="1" dirty="0">
                        <a:solidFill>
                          <a:srgbClr val="0000FF"/>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0640104"/>
                  </a:ext>
                </a:extLst>
              </a:tr>
              <a:tr h="443635">
                <a:tc>
                  <a:txBody>
                    <a:bodyPr/>
                    <a:lstStyle/>
                    <a:p>
                      <a:r>
                        <a:rPr kumimoji="1" lang="en-US" altLang="ja-JP" sz="1200" dirty="0">
                          <a:latin typeface="Arial" panose="020B0604020202020204" pitchFamily="34" charset="0"/>
                          <a:cs typeface="Arial" panose="020B0604020202020204" pitchFamily="34" charset="0"/>
                        </a:rPr>
                        <a:t>Niacin</a:t>
                      </a:r>
                      <a:endParaRPr kumimoji="1" lang="ja-JP" altLang="en-U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200" dirty="0">
                          <a:latin typeface="Arial" panose="020B0604020202020204" pitchFamily="34" charset="0"/>
                          <a:cs typeface="Arial" panose="020B0604020202020204" pitchFamily="34" charset="0"/>
                        </a:rPr>
                        <a:t>60mg</a:t>
                      </a:r>
                    </a:p>
                    <a:p>
                      <a:pPr algn="r"/>
                      <a:r>
                        <a:rPr kumimoji="1" lang="en-US" altLang="ja-JP" sz="1200" dirty="0">
                          <a:latin typeface="Arial" panose="020B0604020202020204" pitchFamily="34" charset="0"/>
                          <a:cs typeface="Arial" panose="020B0604020202020204" pitchFamily="34" charset="0"/>
                        </a:rPr>
                        <a:t>3.9mg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000" dirty="0">
                          <a:latin typeface="Arial" panose="020B0604020202020204" pitchFamily="34" charset="0"/>
                          <a:cs typeface="Arial" panose="020B0604020202020204" pitchFamily="34" charset="0"/>
                        </a:rPr>
                        <a:t>Niacin is a nutrient that helps </a:t>
                      </a:r>
                      <a:r>
                        <a:rPr kumimoji="1" lang="en-US" altLang="ja-JP" sz="1000" dirty="0" err="1">
                          <a:latin typeface="Arial" panose="020B0604020202020204" pitchFamily="34" charset="0"/>
                          <a:cs typeface="Arial" panose="020B0604020202020204" pitchFamily="34" charset="0"/>
                        </a:rPr>
                        <a:t>maintaing</a:t>
                      </a:r>
                      <a:r>
                        <a:rPr kumimoji="1" lang="en-US" altLang="ja-JP" sz="1000" dirty="0">
                          <a:latin typeface="Arial" panose="020B0604020202020204" pitchFamily="34" charset="0"/>
                          <a:cs typeface="Arial" panose="020B0604020202020204" pitchFamily="34" charset="0"/>
                        </a:rPr>
                        <a:t> the health of the skin and mucous membranes.</a:t>
                      </a:r>
                      <a:endParaRPr kumimoji="1" lang="ja-JP" altLang="en-US" sz="1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r>
                        <a:rPr kumimoji="1" lang="en-US" altLang="ja-JP" sz="1200" dirty="0">
                          <a:latin typeface="Arial" panose="020B0604020202020204" pitchFamily="34" charset="0"/>
                          <a:cs typeface="Arial" panose="020B0604020202020204" pitchFamily="34" charset="0"/>
                        </a:rPr>
                        <a:t>Vitamin E</a:t>
                      </a:r>
                      <a:endParaRPr kumimoji="1" lang="ja-JP" altLang="en-U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200" dirty="0">
                          <a:latin typeface="Arial" panose="020B0604020202020204" pitchFamily="34" charset="0"/>
                          <a:cs typeface="Arial" panose="020B0604020202020204" pitchFamily="34" charset="0"/>
                        </a:rPr>
                        <a:t>150mg</a:t>
                      </a:r>
                    </a:p>
                    <a:p>
                      <a:pPr algn="r"/>
                      <a:r>
                        <a:rPr kumimoji="1" lang="en-US" altLang="ja-JP" sz="1200" dirty="0">
                          <a:latin typeface="Arial" panose="020B0604020202020204" pitchFamily="34" charset="0"/>
                          <a:cs typeface="Arial" panose="020B0604020202020204" pitchFamily="34" charset="0"/>
                        </a:rPr>
                        <a:t>1.89mg</a:t>
                      </a:r>
                      <a:endParaRPr kumimoji="1" lang="ja-JP" altLang="en-U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000" dirty="0">
                          <a:latin typeface="Arial" panose="020B0604020202020204" pitchFamily="34" charset="0"/>
                          <a:cs typeface="Arial" panose="020B0604020202020204" pitchFamily="34" charset="0"/>
                        </a:rPr>
                        <a:t>Vitamin E is a nutrient that</a:t>
                      </a:r>
                      <a:r>
                        <a:rPr kumimoji="1" lang="ja-JP" altLang="en-US" sz="1000" dirty="0">
                          <a:latin typeface="Arial" panose="020B0604020202020204" pitchFamily="34" charset="0"/>
                          <a:cs typeface="Arial" panose="020B0604020202020204" pitchFamily="34" charset="0"/>
                        </a:rPr>
                        <a:t> </a:t>
                      </a:r>
                      <a:r>
                        <a:rPr kumimoji="1" lang="en-US" altLang="ja-JP" sz="1000" dirty="0">
                          <a:latin typeface="Arial" panose="020B0604020202020204" pitchFamily="34" charset="0"/>
                          <a:cs typeface="Arial" panose="020B0604020202020204" pitchFamily="34" charset="0"/>
                        </a:rPr>
                        <a:t>protects the body's lipids from oxidation and helps maintain cellular health , through its antioxidant properties.</a:t>
                      </a:r>
                      <a:endParaRPr kumimoji="1" lang="ja-JP" altLang="en-US" sz="1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3187980"/>
                  </a:ext>
                </a:extLst>
              </a:tr>
              <a:tr h="149966">
                <a:tc>
                  <a:txBody>
                    <a:bodyPr/>
                    <a:lstStyle/>
                    <a:p>
                      <a:r>
                        <a:rPr kumimoji="1" lang="en-US" altLang="ja-JP" sz="1200" dirty="0">
                          <a:latin typeface="Arial" panose="020B0604020202020204" pitchFamily="34" charset="0"/>
                          <a:cs typeface="Arial" panose="020B0604020202020204" pitchFamily="34" charset="0"/>
                        </a:rPr>
                        <a:t>Pantothenic acid</a:t>
                      </a:r>
                      <a:endParaRPr kumimoji="1" lang="ja-JP" altLang="en-U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200" dirty="0">
                          <a:latin typeface="Arial" panose="020B0604020202020204" pitchFamily="34" charset="0"/>
                          <a:cs typeface="Arial" panose="020B0604020202020204" pitchFamily="34" charset="0"/>
                        </a:rPr>
                        <a:t>30mg</a:t>
                      </a:r>
                    </a:p>
                    <a:p>
                      <a:pPr algn="r"/>
                      <a:r>
                        <a:rPr kumimoji="1" lang="en-US" altLang="ja-JP" sz="1200" dirty="0">
                          <a:latin typeface="Arial" panose="020B0604020202020204" pitchFamily="34" charset="0"/>
                          <a:cs typeface="Arial" panose="020B0604020202020204" pitchFamily="34" charset="0"/>
                        </a:rPr>
                        <a:t>1.44mg</a:t>
                      </a:r>
                      <a:endParaRPr kumimoji="1" lang="ja-JP" altLang="en-U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a:latin typeface="Arial" panose="020B0604020202020204" pitchFamily="34" charset="0"/>
                          <a:cs typeface="Arial" panose="020B0604020202020204" pitchFamily="34" charset="0"/>
                        </a:rPr>
                        <a:t>Pantothenic acid is a nutrient that helps maintain the health of the skin and mucous membranes.</a:t>
                      </a:r>
                      <a:endParaRPr kumimoji="1" lang="ja-JP" altLang="en-US" sz="1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r>
                        <a:rPr kumimoji="1" lang="en-US" altLang="ja-JP" sz="1200" dirty="0">
                          <a:latin typeface="Arial" panose="020B0604020202020204" pitchFamily="34" charset="0"/>
                          <a:cs typeface="Arial" panose="020B0604020202020204" pitchFamily="34" charset="0"/>
                        </a:rPr>
                        <a:t>Vitamin K</a:t>
                      </a:r>
                      <a:endParaRPr kumimoji="1" lang="ja-JP" altLang="en-U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200" dirty="0">
                          <a:latin typeface="Arial" panose="020B0604020202020204" pitchFamily="34" charset="0"/>
                          <a:cs typeface="Arial" panose="020B0604020202020204" pitchFamily="34" charset="0"/>
                        </a:rPr>
                        <a:t>150μg</a:t>
                      </a:r>
                    </a:p>
                    <a:p>
                      <a:pPr algn="r"/>
                      <a:r>
                        <a:rPr kumimoji="1" lang="en-US" altLang="ja-JP" sz="1200" dirty="0">
                          <a:latin typeface="Arial" panose="020B0604020202020204" pitchFamily="34" charset="0"/>
                          <a:cs typeface="Arial" panose="020B0604020202020204" pitchFamily="34" charset="0"/>
                        </a:rPr>
                        <a:t>45μg</a:t>
                      </a:r>
                      <a:endParaRPr kumimoji="1" lang="ja-JP" altLang="en-U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000" dirty="0">
                          <a:latin typeface="Arial" panose="020B0604020202020204" pitchFamily="34" charset="0"/>
                          <a:cs typeface="Arial" panose="020B0604020202020204" pitchFamily="34" charset="0"/>
                        </a:rPr>
                        <a:t>Vitamin K is a nutrient that maintains normal blood clotting ability.</a:t>
                      </a:r>
                      <a:endParaRPr kumimoji="1" lang="ja-JP" altLang="en-US" sz="1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5134993"/>
                  </a:ext>
                </a:extLst>
              </a:tr>
              <a:tr h="443635">
                <a:tc>
                  <a:txBody>
                    <a:bodyPr/>
                    <a:lstStyle/>
                    <a:p>
                      <a:r>
                        <a:rPr kumimoji="1" lang="en-US" altLang="ja-JP" sz="1200" dirty="0">
                          <a:latin typeface="Arial" panose="020B0604020202020204" pitchFamily="34" charset="0"/>
                          <a:cs typeface="Arial" panose="020B0604020202020204" pitchFamily="34" charset="0"/>
                        </a:rPr>
                        <a:t>Biotin</a:t>
                      </a:r>
                      <a:endParaRPr kumimoji="1" lang="ja-JP" altLang="en-U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200" dirty="0">
                          <a:latin typeface="Arial" panose="020B0604020202020204" pitchFamily="34" charset="0"/>
                          <a:cs typeface="Arial" panose="020B0604020202020204" pitchFamily="34" charset="0"/>
                        </a:rPr>
                        <a:t>500μg</a:t>
                      </a:r>
                    </a:p>
                    <a:p>
                      <a:pPr algn="r"/>
                      <a:r>
                        <a:rPr kumimoji="1" lang="en-US" altLang="ja-JP" sz="1200" dirty="0">
                          <a:latin typeface="Arial" panose="020B0604020202020204" pitchFamily="34" charset="0"/>
                          <a:cs typeface="Arial" panose="020B0604020202020204" pitchFamily="34" charset="0"/>
                        </a:rPr>
                        <a:t>15μg</a:t>
                      </a:r>
                      <a:endParaRPr kumimoji="1" lang="ja-JP" altLang="en-U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000" dirty="0">
                          <a:latin typeface="Arial" panose="020B0604020202020204" pitchFamily="34" charset="0"/>
                          <a:cs typeface="Arial" panose="020B0604020202020204" pitchFamily="34" charset="0"/>
                        </a:rPr>
                        <a:t>Biotin is a nutrient that helps maintain the health of the skin and mucous membranes.</a:t>
                      </a:r>
                      <a:endParaRPr kumimoji="1" lang="ja-JP" altLang="en-US" sz="1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mpd="sng">
                      <a:noFill/>
                    </a:lnB>
                    <a:lnTlToBr w="12700" cmpd="sng">
                      <a:noFill/>
                      <a:prstDash val="solid"/>
                    </a:lnTlToBr>
                    <a:lnBlToTr w="12700" cmpd="sng">
                      <a:noFill/>
                      <a:prstDash val="solid"/>
                    </a:lnBlToTr>
                    <a:noFill/>
                  </a:tcPr>
                </a:tc>
                <a:tc>
                  <a:txBody>
                    <a:bodyPr/>
                    <a:lstStyle/>
                    <a:p>
                      <a:r>
                        <a:rPr kumimoji="1" lang="en-US" altLang="ja-JP" sz="1200" dirty="0">
                          <a:latin typeface="Arial" panose="020B0604020202020204" pitchFamily="34" charset="0"/>
                          <a:cs typeface="Arial" panose="020B0604020202020204" pitchFamily="34" charset="0"/>
                        </a:rPr>
                        <a:t>Folic acid</a:t>
                      </a:r>
                      <a:endParaRPr kumimoji="1" lang="ja-JP" altLang="en-U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200" dirty="0">
                          <a:latin typeface="Arial" panose="020B0604020202020204" pitchFamily="34" charset="0"/>
                          <a:cs typeface="Arial" panose="020B0604020202020204" pitchFamily="34" charset="0"/>
                        </a:rPr>
                        <a:t>200μg</a:t>
                      </a:r>
                    </a:p>
                    <a:p>
                      <a:pPr algn="r"/>
                      <a:r>
                        <a:rPr kumimoji="1" lang="en-US" altLang="ja-JP" sz="1200" dirty="0">
                          <a:latin typeface="Arial" panose="020B0604020202020204" pitchFamily="34" charset="0"/>
                          <a:cs typeface="Arial" panose="020B0604020202020204" pitchFamily="34" charset="0"/>
                        </a:rPr>
                        <a:t>72μg</a:t>
                      </a:r>
                      <a:endParaRPr kumimoji="1" lang="ja-JP" altLang="en-U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000" dirty="0">
                          <a:latin typeface="Arial" panose="020B0604020202020204" pitchFamily="34" charset="0"/>
                          <a:cs typeface="Arial" panose="020B0604020202020204" pitchFamily="34" charset="0"/>
                        </a:rPr>
                        <a:t>Folic acid is a nutrient that helps the formation of red blood cells.</a:t>
                      </a:r>
                    </a:p>
                    <a:p>
                      <a:r>
                        <a:rPr kumimoji="1" lang="en-US" altLang="ja-JP" sz="1000" dirty="0">
                          <a:latin typeface="Arial" panose="020B0604020202020204" pitchFamily="34" charset="0"/>
                          <a:cs typeface="Arial" panose="020B0604020202020204" pitchFamily="34" charset="0"/>
                        </a:rPr>
                        <a:t>Folic acid is a nutrient that contributes to the normal development of the fetus.</a:t>
                      </a:r>
                      <a:endParaRPr kumimoji="1" lang="ja-JP" altLang="en-US" sz="1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7181212"/>
                  </a:ext>
                </a:extLst>
              </a:tr>
            </a:tbl>
          </a:graphicData>
        </a:graphic>
      </p:graphicFrame>
      <p:pic>
        <p:nvPicPr>
          <p:cNvPr id="11" name="図 1">
            <a:extLst>
              <a:ext uri="{FF2B5EF4-FFF2-40B4-BE49-F238E27FC236}">
                <a16:creationId xmlns:a16="http://schemas.microsoft.com/office/drawing/2014/main" id="{8CD3F82A-D5EF-E9F5-7827-DC0084C3A5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40500"/>
            <a:ext cx="332263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997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D89D6C-0B64-4169-3B10-0FA56566A75B}"/>
              </a:ext>
            </a:extLst>
          </p:cNvPr>
          <p:cNvSpPr>
            <a:spLocks noGrp="1"/>
          </p:cNvSpPr>
          <p:nvPr>
            <p:ph type="title"/>
          </p:nvPr>
        </p:nvSpPr>
        <p:spPr/>
        <p:txBody>
          <a:bodyPr/>
          <a:lstStyle/>
          <a:p>
            <a:endParaRPr kumimoji="1" lang="ja-JP" altLang="en-US" dirty="0"/>
          </a:p>
        </p:txBody>
      </p:sp>
      <p:sp>
        <p:nvSpPr>
          <p:cNvPr id="3" name="表プレースホルダー 2">
            <a:extLst>
              <a:ext uri="{FF2B5EF4-FFF2-40B4-BE49-F238E27FC236}">
                <a16:creationId xmlns:a16="http://schemas.microsoft.com/office/drawing/2014/main" id="{40109FFE-2982-5770-1610-085264DAF80C}"/>
              </a:ext>
            </a:extLst>
          </p:cNvPr>
          <p:cNvSpPr>
            <a:spLocks noGrp="1"/>
          </p:cNvSpPr>
          <p:nvPr>
            <p:ph type="tbl" idx="1"/>
          </p:nvPr>
        </p:nvSpPr>
        <p:spPr>
          <a:xfrm>
            <a:off x="609600" y="905574"/>
            <a:ext cx="10972800" cy="4194951"/>
          </a:xfrm>
        </p:spPr>
        <p:txBody>
          <a:bodyPr>
            <a:normAutofit/>
          </a:bodyPr>
          <a:lstStyle/>
          <a:p>
            <a:pPr marL="0" indent="0" algn="ctr">
              <a:buNone/>
            </a:pPr>
            <a:endParaRPr lang="en-US" altLang="ja-JP" sz="4000" b="1" dirty="0">
              <a:latin typeface="Arial" panose="020B0604020202020204" pitchFamily="34" charset="0"/>
              <a:cs typeface="Arial" panose="020B0604020202020204" pitchFamily="34" charset="0"/>
            </a:endParaRPr>
          </a:p>
          <a:p>
            <a:pPr marL="0" indent="0" algn="ctr">
              <a:buNone/>
            </a:pPr>
            <a:r>
              <a:rPr lang="en-US" altLang="ja-JP" sz="4000" b="1" dirty="0">
                <a:solidFill>
                  <a:srgbClr val="FF0000"/>
                </a:solidFill>
                <a:latin typeface="Arial" panose="020B0604020202020204" pitchFamily="34" charset="0"/>
                <a:cs typeface="Arial" panose="020B0604020202020204" pitchFamily="34" charset="0"/>
              </a:rPr>
              <a:t>FFC</a:t>
            </a:r>
          </a:p>
          <a:p>
            <a:pPr marL="0" indent="0" algn="ctr">
              <a:buNone/>
            </a:pPr>
            <a:r>
              <a:rPr lang="en-US" altLang="ja-JP" sz="2000" b="1" dirty="0">
                <a:solidFill>
                  <a:srgbClr val="002060"/>
                </a:solidFill>
                <a:latin typeface="Arial" panose="020B0604020202020204" pitchFamily="34" charset="0"/>
                <a:cs typeface="Arial" panose="020B0604020202020204" pitchFamily="34" charset="0"/>
              </a:rPr>
              <a:t>Foods with Function Claims</a:t>
            </a:r>
          </a:p>
          <a:p>
            <a:pPr marL="0" indent="0" algn="ctr">
              <a:buNone/>
            </a:pPr>
            <a:endParaRPr lang="en-US" altLang="ja-JP" dirty="0">
              <a:solidFill>
                <a:srgbClr val="002060"/>
              </a:solidFill>
              <a:latin typeface="Arial" panose="020B0604020202020204" pitchFamily="34" charset="0"/>
              <a:cs typeface="Arial" panose="020B0604020202020204" pitchFamily="34" charset="0"/>
            </a:endParaRPr>
          </a:p>
          <a:p>
            <a:pPr marL="0" indent="0" algn="ctr">
              <a:buNone/>
            </a:pPr>
            <a:r>
              <a:rPr lang="en-US" altLang="ja-JP" dirty="0">
                <a:solidFill>
                  <a:srgbClr val="002060"/>
                </a:solidFill>
                <a:latin typeface="Arial" panose="020B0604020202020204" pitchFamily="34" charset="0"/>
                <a:cs typeface="Arial" panose="020B0604020202020204" pitchFamily="34" charset="0"/>
              </a:rPr>
              <a:t>(Notification system, 2015~)</a:t>
            </a:r>
          </a:p>
          <a:p>
            <a:pPr marL="0" indent="0" algn="ctr">
              <a:buNone/>
            </a:pPr>
            <a:endParaRPr lang="ja-JP" altLang="en-US" dirty="0">
              <a:solidFill>
                <a:srgbClr val="002060"/>
              </a:solidFill>
              <a:latin typeface="Arial" panose="020B0604020202020204" pitchFamily="34" charset="0"/>
              <a:cs typeface="Arial" panose="020B0604020202020204" pitchFamily="34" charset="0"/>
            </a:endParaRPr>
          </a:p>
        </p:txBody>
      </p:sp>
      <p:sp>
        <p:nvSpPr>
          <p:cNvPr id="4" name="スライド番号プレースホルダー 3">
            <a:extLst>
              <a:ext uri="{FF2B5EF4-FFF2-40B4-BE49-F238E27FC236}">
                <a16:creationId xmlns:a16="http://schemas.microsoft.com/office/drawing/2014/main" id="{4F6E98DF-1013-E616-CF37-48078008D7A2}"/>
              </a:ext>
            </a:extLst>
          </p:cNvPr>
          <p:cNvSpPr>
            <a:spLocks noGrp="1"/>
          </p:cNvSpPr>
          <p:nvPr>
            <p:ph type="sldNum" sz="quarter" idx="12"/>
          </p:nvPr>
        </p:nvSpPr>
        <p:spPr>
          <a:xfrm>
            <a:off x="9448800" y="6492875"/>
            <a:ext cx="2743200" cy="365125"/>
          </a:xfrm>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7C6D960F-F0D6-4FEC-9B37-53B77F11B4A6}" type="slidenum">
              <a:rPr kumimoji="1" lang="en-US" altLang="ja-JP" sz="1400" b="0" i="0" u="none" strike="noStrike" kern="1200" cap="none" spc="0" normalizeH="0" baseline="0" noProof="0" smtClean="0">
                <a:ln>
                  <a:noFill/>
                </a:ln>
                <a:solidFill>
                  <a:prstClr val="black">
                    <a:tint val="82000"/>
                  </a:prstClr>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en-US" altLang="ja-JP" sz="1400" b="0" i="0" u="none" strike="noStrike" kern="1200" cap="none" spc="0" normalizeH="0" baseline="0" noProof="0" dirty="0">
              <a:ln>
                <a:noFill/>
              </a:ln>
              <a:solidFill>
                <a:prstClr val="black">
                  <a:tint val="82000"/>
                </a:prstClr>
              </a:solidFill>
              <a:effectLst/>
              <a:uLnTx/>
              <a:uFillTx/>
              <a:latin typeface="游ゴシック" panose="02110004020202020204"/>
              <a:ea typeface="游ゴシック" panose="020B0400000000000000" pitchFamily="50" charset="-128"/>
              <a:cs typeface="+mn-cs"/>
            </a:endParaRPr>
          </a:p>
        </p:txBody>
      </p:sp>
      <p:pic>
        <p:nvPicPr>
          <p:cNvPr id="10" name="図 1">
            <a:extLst>
              <a:ext uri="{FF2B5EF4-FFF2-40B4-BE49-F238E27FC236}">
                <a16:creationId xmlns:a16="http://schemas.microsoft.com/office/drawing/2014/main" id="{E533FE2C-9E95-5403-D36D-F29E1910AB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40500"/>
            <a:ext cx="332263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descr="文字の書かれた紙&#10;&#10;中程度の精度で自動的に生成された説明">
            <a:extLst>
              <a:ext uri="{FF2B5EF4-FFF2-40B4-BE49-F238E27FC236}">
                <a16:creationId xmlns:a16="http://schemas.microsoft.com/office/drawing/2014/main" id="{32B12B19-DE35-C6CD-2353-2F08C1FA6A0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878694">
            <a:off x="8182233" y="3561733"/>
            <a:ext cx="3880653" cy="3399452"/>
          </a:xfrm>
          <a:prstGeom prst="rect">
            <a:avLst/>
          </a:prstGeom>
        </p:spPr>
      </p:pic>
      <p:sp>
        <p:nvSpPr>
          <p:cNvPr id="7" name="テキスト ボックス 6">
            <a:extLst>
              <a:ext uri="{FF2B5EF4-FFF2-40B4-BE49-F238E27FC236}">
                <a16:creationId xmlns:a16="http://schemas.microsoft.com/office/drawing/2014/main" id="{EE6A9255-6BDC-B889-0BB8-896F53DE526D}"/>
              </a:ext>
            </a:extLst>
          </p:cNvPr>
          <p:cNvSpPr txBox="1"/>
          <p:nvPr/>
        </p:nvSpPr>
        <p:spPr>
          <a:xfrm rot="1122425">
            <a:off x="8643386" y="4367241"/>
            <a:ext cx="2608048" cy="18466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4EA72E">
                    <a:lumMod val="75000"/>
                  </a:srgbClr>
                </a:solidFill>
                <a:effectLst/>
                <a:uLnTx/>
                <a:uFillTx/>
                <a:latin typeface="MV Boli" panose="02000500030200090000" pitchFamily="2" charset="0"/>
                <a:ea typeface="游ゴシック" panose="020B0400000000000000" pitchFamily="50" charset="-128"/>
                <a:cs typeface="MV Boli" panose="02000500030200090000" pitchFamily="2" charset="0"/>
              </a:rPr>
              <a:t> FFC</a:t>
            </a:r>
            <a:endParaRPr kumimoji="1" lang="en-US" altLang="ja-JP" sz="1000" b="1" i="0" u="none" strike="noStrike" kern="1200" cap="none" spc="0" normalizeH="0" baseline="0" noProof="0" dirty="0">
              <a:ln>
                <a:noFill/>
              </a:ln>
              <a:solidFill>
                <a:srgbClr val="4EA72E">
                  <a:lumMod val="75000"/>
                </a:srgbClr>
              </a:solidFill>
              <a:effectLst/>
              <a:uLnTx/>
              <a:uFillTx/>
              <a:latin typeface="MV Boli" panose="02000500030200090000" pitchFamily="2" charset="0"/>
              <a:ea typeface="游ゴシック" panose="020B0400000000000000" pitchFamily="50" charset="-128"/>
              <a:cs typeface="MV Boli" panose="0200050003020009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i="0" u="none" strike="noStrike" kern="1200" cap="none" spc="0" normalizeH="0" baseline="0" noProof="0" dirty="0">
              <a:ln>
                <a:noFill/>
              </a:ln>
              <a:solidFill>
                <a:srgbClr val="4EA72E">
                  <a:lumMod val="75000"/>
                </a:srgbClr>
              </a:solidFill>
              <a:effectLst/>
              <a:uLnTx/>
              <a:uFillTx/>
              <a:latin typeface="MV Boli" panose="02000500030200090000" pitchFamily="2" charset="0"/>
              <a:ea typeface="游ゴシック" panose="020B0400000000000000" pitchFamily="50" charset="-128"/>
              <a:cs typeface="MV Boli" panose="02000500030200090000" pitchFamily="2" charset="0"/>
            </a:endParaRPr>
          </a:p>
          <a:p>
            <a:pPr marL="182563" marR="0" lvl="0" indent="-182563"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en-US" altLang="ja-JP" sz="1600" b="1" i="0" u="none" strike="noStrike" kern="1200" cap="none" spc="0" normalizeH="0" baseline="0" noProof="0" dirty="0">
                <a:ln>
                  <a:noFill/>
                </a:ln>
                <a:solidFill>
                  <a:srgbClr val="FF0000"/>
                </a:solidFill>
                <a:effectLst/>
                <a:uLnTx/>
                <a:uFillTx/>
                <a:latin typeface="MV Boli" panose="02000500030200090000" pitchFamily="2" charset="0"/>
                <a:ea typeface="游ゴシック" panose="020B0400000000000000" pitchFamily="50" charset="-128"/>
                <a:cs typeface="MV Boli" panose="02000500030200090000" pitchFamily="2" charset="0"/>
              </a:rPr>
              <a:t>Systematic review for functional claims!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1" i="0" u="none" strike="noStrike" kern="1200" cap="none" spc="0" normalizeH="0" baseline="0" noProof="0" dirty="0">
              <a:ln>
                <a:noFill/>
              </a:ln>
              <a:solidFill>
                <a:srgbClr val="0000FF"/>
              </a:solidFill>
              <a:effectLst/>
              <a:uLnTx/>
              <a:uFillTx/>
              <a:latin typeface="MV Boli" panose="02000500030200090000" pitchFamily="2" charset="0"/>
              <a:ea typeface="游ゴシック" panose="020B0400000000000000" pitchFamily="50" charset="-128"/>
              <a:cs typeface="MV Boli" panose="02000500030200090000" pitchFamily="2" charset="0"/>
            </a:endParaRPr>
          </a:p>
          <a:p>
            <a:pPr marL="182563" marR="0" lvl="0" indent="-182563"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en-US" altLang="ja-JP" sz="1600" b="1" i="0" u="none" strike="noStrike" kern="1200" cap="none" spc="0" normalizeH="0" baseline="0" noProof="0" dirty="0">
                <a:ln>
                  <a:noFill/>
                </a:ln>
                <a:solidFill>
                  <a:srgbClr val="0000FF"/>
                </a:solidFill>
                <a:effectLst/>
                <a:uLnTx/>
                <a:uFillTx/>
                <a:latin typeface="MV Boli" panose="02000500030200090000" pitchFamily="2" charset="0"/>
                <a:ea typeface="游ゴシック" panose="020B0400000000000000" pitchFamily="50" charset="-128"/>
                <a:cs typeface="MV Boli" panose="02000500030200090000" pitchFamily="2" charset="0"/>
              </a:rPr>
              <a:t>Product info is on the government Website</a:t>
            </a:r>
          </a:p>
          <a:p>
            <a:pPr marL="182563" marR="0" lvl="0" indent="-182563"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00FF"/>
                </a:solidFill>
                <a:effectLst/>
                <a:uLnTx/>
                <a:uFillTx/>
                <a:latin typeface="游ゴシック" panose="02110004020202020204"/>
                <a:ea typeface="游ゴシック" panose="020B0400000000000000" pitchFamily="50" charset="-128"/>
                <a:cs typeface="+mn-cs"/>
              </a:rPr>
              <a:t>     ……</a:t>
            </a:r>
          </a:p>
        </p:txBody>
      </p:sp>
    </p:spTree>
    <p:extLst>
      <p:ext uri="{BB962C8B-B14F-4D97-AF65-F5344CB8AC3E}">
        <p14:creationId xmlns:p14="http://schemas.microsoft.com/office/powerpoint/2010/main" val="1128052388"/>
      </p:ext>
    </p:ext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6CE8D8-BC8A-7AF5-221B-EB14512BF838}"/>
              </a:ext>
            </a:extLst>
          </p:cNvPr>
          <p:cNvSpPr>
            <a:spLocks noGrp="1"/>
          </p:cNvSpPr>
          <p:nvPr>
            <p:ph type="title"/>
          </p:nvPr>
        </p:nvSpPr>
        <p:spPr>
          <a:xfrm>
            <a:off x="0" y="1"/>
            <a:ext cx="12192000" cy="365126"/>
          </a:xfrm>
          <a:solidFill>
            <a:schemeClr val="accent6">
              <a:lumMod val="20000"/>
              <a:lumOff val="80000"/>
            </a:schemeClr>
          </a:solidFill>
        </p:spPr>
        <p:txBody>
          <a:bodyPr>
            <a:noAutofit/>
          </a:bodyPr>
          <a:lstStyle/>
          <a:p>
            <a:r>
              <a:rPr kumimoji="1" lang="en-US" altLang="ja-JP" sz="2000" b="1" dirty="0">
                <a:latin typeface="Arial" panose="020B0604020202020204" pitchFamily="34" charset="0"/>
                <a:cs typeface="Arial" panose="020B0604020202020204" pitchFamily="34" charset="0"/>
              </a:rPr>
              <a:t>Basic concept of FFC and the notification procedure</a:t>
            </a:r>
            <a:endParaRPr kumimoji="1" lang="ja-JP" altLang="en-US" sz="2000" dirty="0"/>
          </a:p>
        </p:txBody>
      </p:sp>
      <p:graphicFrame>
        <p:nvGraphicFramePr>
          <p:cNvPr id="7" name="コンテンツ プレースホルダー 6">
            <a:extLst>
              <a:ext uri="{FF2B5EF4-FFF2-40B4-BE49-F238E27FC236}">
                <a16:creationId xmlns:a16="http://schemas.microsoft.com/office/drawing/2014/main" id="{0B4911D4-6413-BAB2-4362-F6F3B62BB964}"/>
              </a:ext>
            </a:extLst>
          </p:cNvPr>
          <p:cNvGraphicFramePr>
            <a:graphicFrameLocks noGrp="1"/>
          </p:cNvGraphicFramePr>
          <p:nvPr>
            <p:ph idx="1"/>
            <p:extLst>
              <p:ext uri="{D42A27DB-BD31-4B8C-83A1-F6EECF244321}">
                <p14:modId xmlns:p14="http://schemas.microsoft.com/office/powerpoint/2010/main" val="2284688539"/>
              </p:ext>
            </p:extLst>
          </p:nvPr>
        </p:nvGraphicFramePr>
        <p:xfrm>
          <a:off x="138381" y="446383"/>
          <a:ext cx="11915238" cy="2355494"/>
        </p:xfrm>
        <a:graphic>
          <a:graphicData uri="http://schemas.openxmlformats.org/drawingml/2006/table">
            <a:tbl>
              <a:tblPr firstRow="1" bandRow="1">
                <a:tableStyleId>{3B4B98B0-60AC-42C2-AFA5-B58CD77FA1E5}</a:tableStyleId>
              </a:tblPr>
              <a:tblGrid>
                <a:gridCol w="4557977">
                  <a:extLst>
                    <a:ext uri="{9D8B030D-6E8A-4147-A177-3AD203B41FA5}">
                      <a16:colId xmlns:a16="http://schemas.microsoft.com/office/drawing/2014/main" val="1546673824"/>
                    </a:ext>
                  </a:extLst>
                </a:gridCol>
                <a:gridCol w="7357261">
                  <a:extLst>
                    <a:ext uri="{9D8B030D-6E8A-4147-A177-3AD203B41FA5}">
                      <a16:colId xmlns:a16="http://schemas.microsoft.com/office/drawing/2014/main" val="2406088419"/>
                    </a:ext>
                  </a:extLst>
                </a:gridCol>
              </a:tblGrid>
              <a:tr h="417881">
                <a:tc>
                  <a:txBody>
                    <a:bodyPr/>
                    <a:lstStyle/>
                    <a:p>
                      <a:pPr marL="269875" indent="-269875">
                        <a:buClr>
                          <a:srgbClr val="FF9900"/>
                        </a:buClr>
                        <a:buFont typeface="Wingdings" panose="05000000000000000000" pitchFamily="2" charset="2"/>
                        <a:buChar char="n"/>
                      </a:pPr>
                      <a:r>
                        <a:rPr kumimoji="1" lang="en-US" altLang="ja-JP" sz="1400" b="1" i="0" kern="1200" dirty="0">
                          <a:solidFill>
                            <a:srgbClr val="002060"/>
                          </a:solidFill>
                          <a:effectLst/>
                          <a:latin typeface="Arial" panose="020B0604020202020204" pitchFamily="34" charset="0"/>
                          <a:ea typeface="+mn-ea"/>
                          <a:cs typeface="Arial" panose="020B0604020202020204" pitchFamily="34" charset="0"/>
                        </a:rPr>
                        <a:t>System for conducting </a:t>
                      </a:r>
                      <a:r>
                        <a:rPr kumimoji="1" lang="en-US" altLang="ja-JP" sz="1400" b="1" i="0" kern="1200" dirty="0">
                          <a:solidFill>
                            <a:srgbClr val="FF0000"/>
                          </a:solidFill>
                          <a:effectLst/>
                          <a:latin typeface="Arial" panose="020B0604020202020204" pitchFamily="34" charset="0"/>
                          <a:ea typeface="+mn-ea"/>
                          <a:cs typeface="Arial" panose="020B0604020202020204" pitchFamily="34" charset="0"/>
                        </a:rPr>
                        <a:t>post-marketing checks</a:t>
                      </a:r>
                      <a:endParaRPr kumimoji="1" lang="ja-JP" altLang="en-US" sz="1400" b="1" dirty="0">
                        <a:solidFill>
                          <a:srgbClr val="FF0000"/>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lgn="l">
                        <a:buFont typeface="Arial" panose="020B0604020202020204" pitchFamily="34" charset="0"/>
                        <a:buChar char="•"/>
                      </a:pPr>
                      <a:r>
                        <a:rPr kumimoji="1" lang="en-US" altLang="ja-JP" sz="1400" b="0" dirty="0">
                          <a:latin typeface="Arial" panose="020B0604020202020204" pitchFamily="34" charset="0"/>
                          <a:cs typeface="Arial" panose="020B0604020202020204" pitchFamily="34" charset="0"/>
                        </a:rPr>
                        <a:t>Information on safety and efficacy of a product, and others has to be submitted to the Commissioner of Consumer Affaires Agency (CAA</a:t>
                      </a:r>
                      <a:r>
                        <a:rPr kumimoji="1" lang="ja-JP" altLang="en-US" sz="1400" b="0" dirty="0">
                          <a:latin typeface="Arial" panose="020B0604020202020204" pitchFamily="34" charset="0"/>
                          <a:cs typeface="Arial" panose="020B0604020202020204" pitchFamily="34" charset="0"/>
                        </a:rPr>
                        <a:t>）</a:t>
                      </a:r>
                      <a:endParaRPr kumimoji="1" lang="en-US" altLang="ja-JP" sz="1400" b="0" dirty="0">
                        <a:latin typeface="Arial" panose="020B0604020202020204" pitchFamily="34" charset="0"/>
                        <a:cs typeface="Arial" panose="020B0604020202020204" pitchFamily="34" charset="0"/>
                      </a:endParaRPr>
                    </a:p>
                    <a:p>
                      <a:pPr marL="182563" indent="-182563">
                        <a:buFont typeface="Arial" panose="020B0604020202020204" pitchFamily="34" charset="0"/>
                        <a:buChar char="•"/>
                      </a:pPr>
                      <a:r>
                        <a:rPr kumimoji="1" lang="en-US" altLang="ja-JP" sz="1400" b="0" dirty="0">
                          <a:solidFill>
                            <a:srgbClr val="0000FF"/>
                          </a:solidFill>
                          <a:latin typeface="Arial" panose="020B0604020202020204" pitchFamily="34" charset="0"/>
                          <a:cs typeface="Arial" panose="020B0604020202020204" pitchFamily="34" charset="0"/>
                        </a:rPr>
                        <a:t>The notified information on the product is disclosed on the website of the CAA.</a:t>
                      </a:r>
                      <a:endParaRPr kumimoji="1" lang="ja-JP" altLang="en-US" sz="1400" b="0" dirty="0">
                        <a:solidFill>
                          <a:srgbClr val="0000FF"/>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7964268"/>
                  </a:ext>
                </a:extLst>
              </a:tr>
              <a:tr h="504749">
                <a:tc>
                  <a:txBody>
                    <a:bodyPr/>
                    <a:lstStyle/>
                    <a:p>
                      <a:pPr marL="269875" indent="-269875">
                        <a:buClr>
                          <a:srgbClr val="FF9900"/>
                        </a:buClr>
                        <a:buFont typeface="Wingdings" panose="05000000000000000000" pitchFamily="2" charset="2"/>
                        <a:buChar char="n"/>
                      </a:pPr>
                      <a:r>
                        <a:rPr kumimoji="1" lang="en-US" altLang="ja-JP" sz="1600" b="1" dirty="0">
                          <a:solidFill>
                            <a:srgbClr val="FF0000"/>
                          </a:solidFill>
                          <a:latin typeface="Arial" panose="020B0604020202020204" pitchFamily="34" charset="0"/>
                          <a:cs typeface="Arial" panose="020B0604020202020204" pitchFamily="34" charset="0"/>
                        </a:rPr>
                        <a:t>Systematic literature review </a:t>
                      </a:r>
                      <a:r>
                        <a:rPr kumimoji="1" lang="en-US" altLang="ja-JP" sz="1400" b="1" dirty="0">
                          <a:solidFill>
                            <a:srgbClr val="002060"/>
                          </a:solidFill>
                          <a:latin typeface="Arial" panose="020B0604020202020204" pitchFamily="34" charset="0"/>
                          <a:cs typeface="Arial" panose="020B0604020202020204" pitchFamily="34" charset="0"/>
                        </a:rPr>
                        <a:t>or clinical trial is acceptable for the functional claims</a:t>
                      </a:r>
                      <a:endParaRPr kumimoji="1" lang="ja-JP" altLang="en-US" sz="1400" b="1" dirty="0">
                        <a:solidFill>
                          <a:srgbClr val="002060"/>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buFont typeface="Arial" panose="020B0604020202020204" pitchFamily="34" charset="0"/>
                        <a:buChar char="•"/>
                      </a:pPr>
                      <a:r>
                        <a:rPr kumimoji="1" lang="en-US" altLang="ja-JP" sz="1400" dirty="0">
                          <a:solidFill>
                            <a:srgbClr val="0000FF"/>
                          </a:solidFill>
                          <a:latin typeface="Arial" panose="020B0604020202020204" pitchFamily="34" charset="0"/>
                          <a:cs typeface="Arial" panose="020B0604020202020204" pitchFamily="34" charset="0"/>
                        </a:rPr>
                        <a:t>Clinical trial(s) with the finished product is not essential requirement.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3628943"/>
                  </a:ext>
                </a:extLst>
              </a:tr>
              <a:tr h="737921">
                <a:tc>
                  <a:txBody>
                    <a:bodyPr/>
                    <a:lstStyle/>
                    <a:p>
                      <a:pPr marL="285750" indent="-285750">
                        <a:buClr>
                          <a:srgbClr val="FF9900"/>
                        </a:buClr>
                        <a:buFont typeface="Wingdings" panose="05000000000000000000" pitchFamily="2" charset="2"/>
                        <a:buChar char="n"/>
                      </a:pPr>
                      <a:r>
                        <a:rPr kumimoji="1" lang="en-US" altLang="ja-JP" sz="1400" b="1" dirty="0">
                          <a:solidFill>
                            <a:srgbClr val="002060"/>
                          </a:solidFill>
                          <a:latin typeface="Arial" panose="020B0604020202020204" pitchFamily="34" charset="0"/>
                          <a:cs typeface="Arial" panose="020B0604020202020204" pitchFamily="34" charset="0"/>
                        </a:rPr>
                        <a:t>Detail </a:t>
                      </a:r>
                      <a:r>
                        <a:rPr kumimoji="1" lang="en-US" altLang="ja-JP" sz="1400" b="1" dirty="0">
                          <a:solidFill>
                            <a:srgbClr val="FF0000"/>
                          </a:solidFill>
                          <a:latin typeface="Arial" panose="020B0604020202020204" pitchFamily="34" charset="0"/>
                          <a:cs typeface="Arial" panose="020B0604020202020204" pitchFamily="34" charset="0"/>
                        </a:rPr>
                        <a:t>labelling rules </a:t>
                      </a:r>
                      <a:r>
                        <a:rPr kumimoji="1" lang="en-US" altLang="ja-JP" sz="1400" b="1" dirty="0">
                          <a:solidFill>
                            <a:srgbClr val="002060"/>
                          </a:solidFill>
                          <a:latin typeface="Arial" panose="020B0604020202020204" pitchFamily="34" charset="0"/>
                          <a:cs typeface="Arial" panose="020B0604020202020204" pitchFamily="34" charset="0"/>
                        </a:rPr>
                        <a:t>were established</a:t>
                      </a:r>
                      <a:endParaRPr kumimoji="1" lang="ja-JP" altLang="en-US" sz="1400" b="1" dirty="0">
                        <a:solidFill>
                          <a:srgbClr val="002060"/>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buFont typeface="Arial" panose="020B0604020202020204" pitchFamily="34" charset="0"/>
                        <a:buChar char="•"/>
                      </a:pPr>
                      <a:r>
                        <a:rPr kumimoji="1" lang="en-US" altLang="ja-JP" sz="1400" b="0" dirty="0" err="1">
                          <a:solidFill>
                            <a:srgbClr val="0000FF"/>
                          </a:solidFill>
                          <a:latin typeface="Arial" panose="020B0604020202020204" pitchFamily="34" charset="0"/>
                          <a:cs typeface="Arial" panose="020B0604020202020204" pitchFamily="34" charset="0"/>
                        </a:rPr>
                        <a:t>Disclamer</a:t>
                      </a:r>
                      <a:endParaRPr kumimoji="1" lang="en-US" altLang="ja-JP" sz="1400" b="0" dirty="0">
                        <a:solidFill>
                          <a:srgbClr val="0000FF"/>
                        </a:solidFill>
                        <a:latin typeface="Arial" panose="020B0604020202020204" pitchFamily="34" charset="0"/>
                        <a:cs typeface="Arial" panose="020B0604020202020204" pitchFamily="34" charset="0"/>
                      </a:endParaRPr>
                    </a:p>
                    <a:p>
                      <a:pPr marL="358775" indent="-358775">
                        <a:buFont typeface="Arial" panose="020B0604020202020204" pitchFamily="34" charset="0"/>
                        <a:buNone/>
                      </a:pPr>
                      <a:r>
                        <a:rPr kumimoji="1" lang="en-US" altLang="ja-JP" sz="1400" dirty="0">
                          <a:latin typeface="Arial" panose="020B0604020202020204" pitchFamily="34" charset="0"/>
                          <a:cs typeface="Arial" panose="020B0604020202020204" pitchFamily="34" charset="0"/>
                        </a:rPr>
                        <a:t>      </a:t>
                      </a:r>
                      <a:r>
                        <a:rPr kumimoji="1" lang="en-US" altLang="ja-JP" sz="1400" b="1" dirty="0">
                          <a:solidFill>
                            <a:srgbClr val="0000FF"/>
                          </a:solidFill>
                          <a:latin typeface="Arial" panose="020B0604020202020204" pitchFamily="34" charset="0"/>
                          <a:cs typeface="Arial" panose="020B0604020202020204" pitchFamily="34" charset="0"/>
                        </a:rPr>
                        <a:t>“Unlike FOSHU, this product has not been individually evaluated by the Commissioner of  CAA” </a:t>
                      </a:r>
                      <a:r>
                        <a:rPr kumimoji="1" lang="en-US" altLang="ja-JP" sz="1400" dirty="0">
                          <a:latin typeface="Arial" panose="020B0604020202020204" pitchFamily="34" charset="0"/>
                          <a:cs typeface="Arial" panose="020B0604020202020204" pitchFamily="34" charset="0"/>
                        </a:rPr>
                        <a:t>must be described. (The rest of the details are omitted.) </a:t>
                      </a:r>
                      <a:endParaRPr kumimoji="1" lang="ja-JP" altLang="en-US" sz="1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03914"/>
                  </a:ext>
                </a:extLst>
              </a:tr>
              <a:tr h="337413">
                <a:tc>
                  <a:txBody>
                    <a:bodyPr/>
                    <a:lstStyle/>
                    <a:p>
                      <a:pPr marL="285750" indent="-285750">
                        <a:buClr>
                          <a:srgbClr val="FF9900"/>
                        </a:buClr>
                        <a:buFont typeface="Wingdings" panose="05000000000000000000" pitchFamily="2" charset="2"/>
                        <a:buChar char="n"/>
                      </a:pPr>
                      <a:r>
                        <a:rPr kumimoji="1" lang="en-US" altLang="ja-JP" sz="1400" b="1" dirty="0">
                          <a:solidFill>
                            <a:srgbClr val="FF0000"/>
                          </a:solidFill>
                        </a:rPr>
                        <a:t>Fresh foods</a:t>
                      </a:r>
                      <a:r>
                        <a:rPr kumimoji="1" lang="en-US" altLang="ja-JP" sz="1400" b="1" dirty="0">
                          <a:solidFill>
                            <a:srgbClr val="002060"/>
                          </a:solidFill>
                        </a:rPr>
                        <a:t> are also the subject of FFC</a:t>
                      </a:r>
                      <a:endParaRPr kumimoji="1" lang="ja-JP" altLang="en-US" sz="1400" b="1" dirty="0">
                        <a:solidFill>
                          <a:srgbClr val="00206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0665082"/>
                  </a:ext>
                </a:extLst>
              </a:tr>
            </a:tbl>
          </a:graphicData>
        </a:graphic>
      </p:graphicFrame>
      <p:sp>
        <p:nvSpPr>
          <p:cNvPr id="4" name="スライド番号プレースホルダー 3">
            <a:extLst>
              <a:ext uri="{FF2B5EF4-FFF2-40B4-BE49-F238E27FC236}">
                <a16:creationId xmlns:a16="http://schemas.microsoft.com/office/drawing/2014/main" id="{4B565861-BB30-D0CC-55E8-48F3DABD5D98}"/>
              </a:ext>
            </a:extLst>
          </p:cNvPr>
          <p:cNvSpPr>
            <a:spLocks noGrp="1"/>
          </p:cNvSpPr>
          <p:nvPr>
            <p:ph type="sldNum" sz="quarter" idx="12"/>
          </p:nvPr>
        </p:nvSpPr>
        <p:spPr>
          <a:xfrm>
            <a:off x="9448798" y="6492875"/>
            <a:ext cx="2743200" cy="365125"/>
          </a:xfrm>
        </p:spPr>
        <p:txBody>
          <a:bodyPr anchor="b"/>
          <a:lstStyle/>
          <a:p>
            <a:fld id="{8763A3B6-95A3-4DD6-AF44-B82C74516725}" type="slidenum">
              <a:rPr kumimoji="1" lang="ja-JP" altLang="en-US" sz="1400" smtClean="0"/>
              <a:t>13</a:t>
            </a:fld>
            <a:endParaRPr kumimoji="1" lang="ja-JP" altLang="en-US" sz="1400" dirty="0"/>
          </a:p>
        </p:txBody>
      </p:sp>
      <p:sp>
        <p:nvSpPr>
          <p:cNvPr id="8" name="正方形/長方形 7">
            <a:extLst>
              <a:ext uri="{FF2B5EF4-FFF2-40B4-BE49-F238E27FC236}">
                <a16:creationId xmlns:a16="http://schemas.microsoft.com/office/drawing/2014/main" id="{E7D1AB00-FDF1-3450-EBDD-5F7F52E8456E}"/>
              </a:ext>
            </a:extLst>
          </p:cNvPr>
          <p:cNvSpPr/>
          <p:nvPr/>
        </p:nvSpPr>
        <p:spPr>
          <a:xfrm>
            <a:off x="2998468" y="3058045"/>
            <a:ext cx="5281574" cy="320040"/>
          </a:xfrm>
          <a:prstGeom prst="rect">
            <a:avLst/>
          </a:prstGeom>
          <a:solidFill>
            <a:srgbClr val="FFFF00"/>
          </a:solidFill>
          <a:ln w="952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rgbClr val="0000FF"/>
                </a:solidFill>
                <a:latin typeface="Arial" panose="020B0604020202020204" pitchFamily="34" charset="0"/>
                <a:cs typeface="Arial" panose="020B0604020202020204" pitchFamily="34" charset="0"/>
              </a:rPr>
              <a:t>Notification procedure for FFC </a:t>
            </a:r>
            <a:endParaRPr kumimoji="1" lang="ja-JP" altLang="en-US" b="1" dirty="0">
              <a:solidFill>
                <a:srgbClr val="0000FF"/>
              </a:solidFill>
              <a:latin typeface="Arial" panose="020B0604020202020204" pitchFamily="34" charset="0"/>
              <a:cs typeface="Arial" panose="020B0604020202020204" pitchFamily="34" charset="0"/>
            </a:endParaRPr>
          </a:p>
        </p:txBody>
      </p:sp>
      <p:sp>
        <p:nvSpPr>
          <p:cNvPr id="10" name="正方形/長方形 9">
            <a:extLst>
              <a:ext uri="{FF2B5EF4-FFF2-40B4-BE49-F238E27FC236}">
                <a16:creationId xmlns:a16="http://schemas.microsoft.com/office/drawing/2014/main" id="{1A90BAB1-ACA4-7A07-926E-CF3C80BD6AC6}"/>
              </a:ext>
            </a:extLst>
          </p:cNvPr>
          <p:cNvSpPr/>
          <p:nvPr/>
        </p:nvSpPr>
        <p:spPr>
          <a:xfrm>
            <a:off x="4090492" y="3719523"/>
            <a:ext cx="1452678" cy="1598627"/>
          </a:xfrm>
          <a:prstGeom prst="rect">
            <a:avLst/>
          </a:prstGeom>
          <a:solidFill>
            <a:schemeClr val="accent4">
              <a:lumMod val="50000"/>
            </a:schemeClr>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en-US" altLang="ja-JP" sz="1600" b="1" dirty="0">
                <a:solidFill>
                  <a:schemeClr val="bg1"/>
                </a:solidFill>
                <a:latin typeface="Arial" panose="020B0604020202020204" pitchFamily="34" charset="0"/>
                <a:cs typeface="Arial" panose="020B0604020202020204" pitchFamily="34" charset="0"/>
              </a:rPr>
              <a:t>Formal confirmation of the notified   documents by the CAA.</a:t>
            </a:r>
            <a:endParaRPr kumimoji="1" lang="ja-JP" altLang="en-US" sz="1600" b="1" dirty="0">
              <a:solidFill>
                <a:schemeClr val="bg1"/>
              </a:solidFill>
              <a:latin typeface="Arial" panose="020B0604020202020204" pitchFamily="34" charset="0"/>
              <a:cs typeface="Arial" panose="020B0604020202020204" pitchFamily="34" charset="0"/>
            </a:endParaRPr>
          </a:p>
        </p:txBody>
      </p:sp>
      <p:sp>
        <p:nvSpPr>
          <p:cNvPr id="11" name="正方形/長方形 10">
            <a:extLst>
              <a:ext uri="{FF2B5EF4-FFF2-40B4-BE49-F238E27FC236}">
                <a16:creationId xmlns:a16="http://schemas.microsoft.com/office/drawing/2014/main" id="{F31BC581-F96F-3E72-3ADF-DF6E207D8E3C}"/>
              </a:ext>
            </a:extLst>
          </p:cNvPr>
          <p:cNvSpPr/>
          <p:nvPr/>
        </p:nvSpPr>
        <p:spPr>
          <a:xfrm>
            <a:off x="5939486" y="3719522"/>
            <a:ext cx="1452679" cy="1598628"/>
          </a:xfrm>
          <a:prstGeom prst="rect">
            <a:avLst/>
          </a:prstGeom>
          <a:solidFill>
            <a:schemeClr val="accent4">
              <a:lumMod val="50000"/>
            </a:schemeClr>
          </a:solid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en-US" altLang="ja-JP" sz="1600" b="1" dirty="0">
                <a:solidFill>
                  <a:schemeClr val="bg1"/>
                </a:solidFill>
                <a:latin typeface="Arial" panose="020B0604020202020204" pitchFamily="34" charset="0"/>
                <a:cs typeface="Arial" panose="020B0604020202020204" pitchFamily="34" charset="0"/>
              </a:rPr>
              <a:t>Publication of the notified documents on the CAA’s website</a:t>
            </a:r>
            <a:endParaRPr kumimoji="1" lang="ja-JP" altLang="en-US" sz="1600" b="1" dirty="0">
              <a:solidFill>
                <a:schemeClr val="bg1"/>
              </a:solidFill>
              <a:latin typeface="Arial" panose="020B0604020202020204" pitchFamily="34" charset="0"/>
              <a:cs typeface="Arial" panose="020B0604020202020204" pitchFamily="34" charset="0"/>
            </a:endParaRPr>
          </a:p>
        </p:txBody>
      </p:sp>
      <p:sp>
        <p:nvSpPr>
          <p:cNvPr id="12" name="正方形/長方形 11">
            <a:extLst>
              <a:ext uri="{FF2B5EF4-FFF2-40B4-BE49-F238E27FC236}">
                <a16:creationId xmlns:a16="http://schemas.microsoft.com/office/drawing/2014/main" id="{B3D220C0-5F2E-5E15-D810-04E9F213C778}"/>
              </a:ext>
            </a:extLst>
          </p:cNvPr>
          <p:cNvSpPr/>
          <p:nvPr/>
        </p:nvSpPr>
        <p:spPr>
          <a:xfrm>
            <a:off x="7788480" y="3743070"/>
            <a:ext cx="4027244" cy="395020"/>
          </a:xfrm>
          <a:prstGeom prst="rect">
            <a:avLst/>
          </a:prstGeom>
          <a:gradFill flip="none" rotWithShape="1">
            <a:gsLst>
              <a:gs pos="0">
                <a:schemeClr val="accent1">
                  <a:shade val="30000"/>
                  <a:satMod val="115000"/>
                </a:schemeClr>
              </a:gs>
              <a:gs pos="42000">
                <a:schemeClr val="accent1">
                  <a:shade val="67500"/>
                  <a:satMod val="115000"/>
                </a:schemeClr>
              </a:gs>
              <a:gs pos="75000">
                <a:schemeClr val="accent1">
                  <a:shade val="100000"/>
                  <a:satMod val="115000"/>
                  <a:alpha val="66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sz="1600" b="1" dirty="0">
                <a:latin typeface="Arial" panose="020B0604020202020204" pitchFamily="34" charset="0"/>
                <a:cs typeface="Arial" panose="020B0604020202020204" pitchFamily="34" charset="0"/>
              </a:rPr>
              <a:t>M</a:t>
            </a:r>
            <a:r>
              <a:rPr kumimoji="1" lang="en-US" altLang="ja-JP" sz="1600" b="1" dirty="0">
                <a:latin typeface="Arial" panose="020B0604020202020204" pitchFamily="34" charset="0"/>
                <a:cs typeface="Arial" panose="020B0604020202020204" pitchFamily="34" charset="0"/>
              </a:rPr>
              <a:t>arketing </a:t>
            </a:r>
            <a:endParaRPr kumimoji="1" lang="ja-JP" altLang="en-US" sz="1600" b="1" dirty="0">
              <a:latin typeface="Arial" panose="020B0604020202020204" pitchFamily="34" charset="0"/>
              <a:cs typeface="Arial" panose="020B0604020202020204" pitchFamily="34" charset="0"/>
            </a:endParaRPr>
          </a:p>
        </p:txBody>
      </p:sp>
      <p:sp>
        <p:nvSpPr>
          <p:cNvPr id="6" name="正方形/長方形 5">
            <a:extLst>
              <a:ext uri="{FF2B5EF4-FFF2-40B4-BE49-F238E27FC236}">
                <a16:creationId xmlns:a16="http://schemas.microsoft.com/office/drawing/2014/main" id="{2AFA017C-3195-FB26-962D-4B5540FE83D2}"/>
              </a:ext>
            </a:extLst>
          </p:cNvPr>
          <p:cNvSpPr/>
          <p:nvPr/>
        </p:nvSpPr>
        <p:spPr>
          <a:xfrm>
            <a:off x="8280042" y="4284957"/>
            <a:ext cx="935119" cy="8997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bg1"/>
                </a:solidFill>
                <a:latin typeface="Arial" panose="020B0604020202020204" pitchFamily="34" charset="0"/>
                <a:cs typeface="Arial" panose="020B0604020202020204" pitchFamily="34" charset="0"/>
              </a:rPr>
              <a:t>Food business operator</a:t>
            </a:r>
            <a:endParaRPr kumimoji="1" lang="ja-JP" altLang="en-US" sz="1400" dirty="0">
              <a:solidFill>
                <a:schemeClr val="bg1"/>
              </a:solidFill>
              <a:latin typeface="Arial" panose="020B0604020202020204" pitchFamily="34" charset="0"/>
              <a:cs typeface="Arial" panose="020B0604020202020204" pitchFamily="34" charset="0"/>
            </a:endParaRPr>
          </a:p>
        </p:txBody>
      </p:sp>
      <p:sp>
        <p:nvSpPr>
          <p:cNvPr id="13" name="矢印: 五方向 12">
            <a:extLst>
              <a:ext uri="{FF2B5EF4-FFF2-40B4-BE49-F238E27FC236}">
                <a16:creationId xmlns:a16="http://schemas.microsoft.com/office/drawing/2014/main" id="{06DCCC95-2E74-CBBA-7C64-F670B2AEEA03}"/>
              </a:ext>
            </a:extLst>
          </p:cNvPr>
          <p:cNvSpPr/>
          <p:nvPr/>
        </p:nvSpPr>
        <p:spPr>
          <a:xfrm>
            <a:off x="9215161" y="4284957"/>
            <a:ext cx="2827180" cy="899765"/>
          </a:xfrm>
          <a:prstGeom prst="homePlate">
            <a:avLst>
              <a:gd name="adj" fmla="val 16187"/>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Clr>
                <a:srgbClr val="FF0000"/>
              </a:buClr>
              <a:buFont typeface="Wingdings" panose="05000000000000000000" pitchFamily="2" charset="2"/>
              <a:buChar char="u"/>
            </a:pPr>
            <a:r>
              <a:rPr kumimoji="1" lang="en-US" altLang="ja-JP" sz="1400" dirty="0">
                <a:solidFill>
                  <a:schemeClr val="tx1"/>
                </a:solidFill>
                <a:latin typeface="Arial" panose="020B0604020202020204" pitchFamily="34" charset="0"/>
                <a:cs typeface="Arial" panose="020B0604020202020204" pitchFamily="34" charset="0"/>
              </a:rPr>
              <a:t>Appropriate quality control</a:t>
            </a:r>
          </a:p>
          <a:p>
            <a:pPr marL="285750" indent="-285750">
              <a:buClr>
                <a:srgbClr val="FF0000"/>
              </a:buClr>
              <a:buFont typeface="Wingdings" panose="05000000000000000000" pitchFamily="2" charset="2"/>
              <a:buChar char="u"/>
            </a:pPr>
            <a:r>
              <a:rPr lang="en-US" altLang="ja-JP" sz="1400" dirty="0">
                <a:solidFill>
                  <a:schemeClr val="tx1"/>
                </a:solidFill>
                <a:latin typeface="Arial" panose="020B0604020202020204" pitchFamily="34" charset="0"/>
                <a:cs typeface="Arial" panose="020B0604020202020204" pitchFamily="34" charset="0"/>
              </a:rPr>
              <a:t>Collecting information on adverse events, etc.</a:t>
            </a:r>
          </a:p>
          <a:p>
            <a:pPr marL="285750" indent="-285750">
              <a:buClr>
                <a:srgbClr val="FF0000"/>
              </a:buClr>
              <a:buFont typeface="Wingdings" panose="05000000000000000000" pitchFamily="2" charset="2"/>
              <a:buChar char="u"/>
            </a:pPr>
            <a:r>
              <a:rPr kumimoji="1" lang="en-US" altLang="ja-JP" sz="1400" dirty="0">
                <a:solidFill>
                  <a:schemeClr val="tx1"/>
                </a:solidFill>
                <a:latin typeface="Arial" panose="020B0604020202020204" pitchFamily="34" charset="0"/>
                <a:cs typeface="Arial" panose="020B0604020202020204" pitchFamily="34" charset="0"/>
              </a:rPr>
              <a:t>Collecting new information, etc.</a:t>
            </a:r>
            <a:endParaRPr kumimoji="1" lang="ja-JP" altLang="en-US" sz="1400" dirty="0">
              <a:solidFill>
                <a:schemeClr val="tx1"/>
              </a:solidFill>
              <a:latin typeface="Arial" panose="020B0604020202020204" pitchFamily="34" charset="0"/>
              <a:cs typeface="Arial" panose="020B0604020202020204" pitchFamily="34" charset="0"/>
            </a:endParaRPr>
          </a:p>
        </p:txBody>
      </p:sp>
      <p:sp>
        <p:nvSpPr>
          <p:cNvPr id="14" name="正方形/長方形 13">
            <a:extLst>
              <a:ext uri="{FF2B5EF4-FFF2-40B4-BE49-F238E27FC236}">
                <a16:creationId xmlns:a16="http://schemas.microsoft.com/office/drawing/2014/main" id="{CB723705-7D55-454D-C382-29898DE93D8B}"/>
              </a:ext>
            </a:extLst>
          </p:cNvPr>
          <p:cNvSpPr/>
          <p:nvPr/>
        </p:nvSpPr>
        <p:spPr>
          <a:xfrm>
            <a:off x="8271674" y="5184723"/>
            <a:ext cx="935120" cy="157218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bg1"/>
                </a:solidFill>
                <a:latin typeface="Arial" panose="020B0604020202020204" pitchFamily="34" charset="0"/>
                <a:cs typeface="Arial" panose="020B0604020202020204" pitchFamily="34" charset="0"/>
              </a:rPr>
              <a:t>The </a:t>
            </a:r>
            <a:r>
              <a:rPr kumimoji="1" lang="en-US" altLang="ja-JP" sz="1400" dirty="0" err="1">
                <a:solidFill>
                  <a:schemeClr val="bg1"/>
                </a:solidFill>
                <a:latin typeface="Arial" panose="020B0604020202020204" pitchFamily="34" charset="0"/>
                <a:cs typeface="Arial" panose="020B0604020202020204" pitchFamily="34" charset="0"/>
              </a:rPr>
              <a:t>administ</a:t>
            </a:r>
            <a:r>
              <a:rPr kumimoji="1" lang="en-US" altLang="ja-JP" sz="1400" dirty="0">
                <a:solidFill>
                  <a:schemeClr val="bg1"/>
                </a:solidFill>
                <a:latin typeface="Arial" panose="020B0604020202020204" pitchFamily="34" charset="0"/>
                <a:cs typeface="Arial" panose="020B0604020202020204" pitchFamily="34" charset="0"/>
              </a:rPr>
              <a:t>-</a:t>
            </a:r>
          </a:p>
          <a:p>
            <a:r>
              <a:rPr kumimoji="1" lang="en-US" altLang="ja-JP" sz="1400" dirty="0">
                <a:solidFill>
                  <a:schemeClr val="bg1"/>
                </a:solidFill>
                <a:latin typeface="Arial" panose="020B0604020202020204" pitchFamily="34" charset="0"/>
                <a:cs typeface="Arial" panose="020B0604020202020204" pitchFamily="34" charset="0"/>
              </a:rPr>
              <a:t>ration</a:t>
            </a:r>
            <a:endParaRPr kumimoji="1" lang="ja-JP" altLang="en-US" sz="1400" dirty="0">
              <a:solidFill>
                <a:schemeClr val="bg1"/>
              </a:solidFill>
              <a:latin typeface="Arial" panose="020B0604020202020204" pitchFamily="34" charset="0"/>
              <a:cs typeface="Arial" panose="020B0604020202020204" pitchFamily="34" charset="0"/>
            </a:endParaRPr>
          </a:p>
        </p:txBody>
      </p:sp>
      <p:sp>
        <p:nvSpPr>
          <p:cNvPr id="15" name="矢印: 五方向 14">
            <a:extLst>
              <a:ext uri="{FF2B5EF4-FFF2-40B4-BE49-F238E27FC236}">
                <a16:creationId xmlns:a16="http://schemas.microsoft.com/office/drawing/2014/main" id="{0E7B5234-AEBD-16AB-0E5A-7FD9A1480493}"/>
              </a:ext>
            </a:extLst>
          </p:cNvPr>
          <p:cNvSpPr/>
          <p:nvPr/>
        </p:nvSpPr>
        <p:spPr>
          <a:xfrm>
            <a:off x="9215161" y="5184722"/>
            <a:ext cx="2895000" cy="1572186"/>
          </a:xfrm>
          <a:prstGeom prst="homePlate">
            <a:avLst>
              <a:gd name="adj" fmla="val 13119"/>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Clr>
                <a:srgbClr val="0000FF"/>
              </a:buClr>
              <a:buFont typeface="Wingdings" panose="05000000000000000000" pitchFamily="2" charset="2"/>
              <a:buChar char="u"/>
            </a:pPr>
            <a:r>
              <a:rPr lang="en-US" altLang="ja-JP" sz="1400" dirty="0">
                <a:solidFill>
                  <a:schemeClr val="tx1"/>
                </a:solidFill>
                <a:latin typeface="Arial" panose="020B0604020202020204" pitchFamily="34" charset="0"/>
                <a:cs typeface="Arial" panose="020B0604020202020204" pitchFamily="34" charset="0"/>
              </a:rPr>
              <a:t>Collecting information on adverse events, etc.</a:t>
            </a:r>
          </a:p>
          <a:p>
            <a:pPr marL="285750" indent="-285750">
              <a:buClr>
                <a:srgbClr val="0000FF"/>
              </a:buClr>
              <a:buFont typeface="Wingdings" panose="05000000000000000000" pitchFamily="2" charset="2"/>
              <a:buChar char="u"/>
            </a:pPr>
            <a:r>
              <a:rPr kumimoji="1" lang="en-US" altLang="ja-JP" sz="1400" dirty="0">
                <a:solidFill>
                  <a:schemeClr val="tx1"/>
                </a:solidFill>
                <a:latin typeface="Arial" panose="020B0604020202020204" pitchFamily="34" charset="0"/>
                <a:cs typeface="Arial" panose="020B0604020202020204" pitchFamily="34" charset="0"/>
              </a:rPr>
              <a:t>Instructions, orders or public announcements based on food labelling (e.g. measures to prevent the distribution of dangerous products)</a:t>
            </a:r>
            <a:endParaRPr kumimoji="1" lang="ja-JP" altLang="en-US" sz="1400" dirty="0">
              <a:solidFill>
                <a:schemeClr val="tx1"/>
              </a:solidFill>
              <a:latin typeface="Arial" panose="020B0604020202020204" pitchFamily="34" charset="0"/>
              <a:cs typeface="Arial" panose="020B0604020202020204" pitchFamily="34" charset="0"/>
            </a:endParaRPr>
          </a:p>
        </p:txBody>
      </p:sp>
      <p:grpSp>
        <p:nvGrpSpPr>
          <p:cNvPr id="19" name="グループ化 18">
            <a:extLst>
              <a:ext uri="{FF2B5EF4-FFF2-40B4-BE49-F238E27FC236}">
                <a16:creationId xmlns:a16="http://schemas.microsoft.com/office/drawing/2014/main" id="{A960F976-F87A-9841-2620-D0E474E18952}"/>
              </a:ext>
            </a:extLst>
          </p:cNvPr>
          <p:cNvGrpSpPr/>
          <p:nvPr/>
        </p:nvGrpSpPr>
        <p:grpSpPr>
          <a:xfrm>
            <a:off x="138063" y="3723599"/>
            <a:ext cx="3555795" cy="2803958"/>
            <a:chOff x="148438" y="3277882"/>
            <a:chExt cx="3555795" cy="2803958"/>
          </a:xfrm>
        </p:grpSpPr>
        <p:sp>
          <p:nvSpPr>
            <p:cNvPr id="17" name="正方形/長方形 16">
              <a:extLst>
                <a:ext uri="{FF2B5EF4-FFF2-40B4-BE49-F238E27FC236}">
                  <a16:creationId xmlns:a16="http://schemas.microsoft.com/office/drawing/2014/main" id="{C051A469-C462-EEE1-C0B6-AA85625D07A8}"/>
                </a:ext>
              </a:extLst>
            </p:cNvPr>
            <p:cNvSpPr/>
            <p:nvPr/>
          </p:nvSpPr>
          <p:spPr>
            <a:xfrm>
              <a:off x="158493" y="3844900"/>
              <a:ext cx="3545740" cy="2236940"/>
            </a:xfrm>
            <a:prstGeom prst="rect">
              <a:avLst/>
            </a:prstGeom>
            <a:solidFill>
              <a:srgbClr val="EEF8FC"/>
            </a:solid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en-US" altLang="ja-JP" sz="1400" dirty="0">
                  <a:solidFill>
                    <a:schemeClr val="tx1"/>
                  </a:solidFill>
                  <a:latin typeface="Arial" panose="020B0604020202020204" pitchFamily="34" charset="0"/>
                  <a:cs typeface="Arial" panose="020B0604020202020204" pitchFamily="34" charset="0"/>
                </a:rPr>
                <a:t>Details of the product labelling</a:t>
              </a:r>
            </a:p>
            <a:p>
              <a:pPr marL="358775" indent="-177800">
                <a:buFont typeface="Arial" panose="020B0604020202020204" pitchFamily="34" charset="0"/>
                <a:buChar char="•"/>
              </a:pPr>
              <a:r>
                <a:rPr lang="en-US" altLang="ja-JP" sz="1400" dirty="0">
                  <a:solidFill>
                    <a:schemeClr val="tx1"/>
                  </a:solidFill>
                  <a:latin typeface="Arial" panose="020B0604020202020204" pitchFamily="34" charset="0"/>
                  <a:cs typeface="Arial" panose="020B0604020202020204" pitchFamily="34" charset="0"/>
                </a:rPr>
                <a:t> Basic information of a food business operator (Name and contact details, etc.)</a:t>
              </a:r>
            </a:p>
            <a:p>
              <a:pPr marL="358775" indent="-177800">
                <a:buFont typeface="Arial" panose="020B0604020202020204" pitchFamily="34" charset="0"/>
                <a:buChar char="•"/>
              </a:pPr>
              <a:r>
                <a:rPr kumimoji="1" lang="en-US" altLang="ja-JP" sz="1400" dirty="0">
                  <a:solidFill>
                    <a:schemeClr val="tx1"/>
                  </a:solidFill>
                  <a:latin typeface="Arial" panose="020B0604020202020204" pitchFamily="34" charset="0"/>
                  <a:cs typeface="Arial" panose="020B0604020202020204" pitchFamily="34" charset="0"/>
                </a:rPr>
                <a:t>Scientific evidence of safety and e</a:t>
              </a:r>
              <a:r>
                <a:rPr lang="en-US" altLang="ja-JP" sz="1400" dirty="0">
                  <a:solidFill>
                    <a:schemeClr val="tx1"/>
                  </a:solidFill>
                  <a:latin typeface="Arial" panose="020B0604020202020204" pitchFamily="34" charset="0"/>
                  <a:cs typeface="Arial" panose="020B0604020202020204" pitchFamily="34" charset="0"/>
                </a:rPr>
                <a:t>fficacy</a:t>
              </a:r>
            </a:p>
            <a:p>
              <a:pPr marL="358775" indent="-177800">
                <a:buFont typeface="Arial" panose="020B0604020202020204" pitchFamily="34" charset="0"/>
                <a:buChar char="•"/>
              </a:pPr>
              <a:r>
                <a:rPr kumimoji="1" lang="en-US" altLang="ja-JP" sz="1400" dirty="0">
                  <a:solidFill>
                    <a:schemeClr val="tx1"/>
                  </a:solidFill>
                  <a:latin typeface="Arial" panose="020B0604020202020204" pitchFamily="34" charset="0"/>
                  <a:cs typeface="Arial" panose="020B0604020202020204" pitchFamily="34" charset="0"/>
                </a:rPr>
                <a:t>Information on manufacturing and quality management of the product.</a:t>
              </a:r>
            </a:p>
            <a:p>
              <a:pPr marL="358775" indent="-177800">
                <a:buFont typeface="Arial" panose="020B0604020202020204" pitchFamily="34" charset="0"/>
                <a:buChar char="•"/>
              </a:pPr>
              <a:r>
                <a:rPr lang="en-US" altLang="ja-JP" sz="1400" dirty="0">
                  <a:solidFill>
                    <a:schemeClr val="tx1"/>
                  </a:solidFill>
                  <a:latin typeface="Arial" panose="020B0604020202020204" pitchFamily="34" charset="0"/>
                  <a:cs typeface="Arial" panose="020B0604020202020204" pitchFamily="34" charset="0"/>
                </a:rPr>
                <a:t>Adverse events collection system</a:t>
              </a:r>
            </a:p>
            <a:p>
              <a:pPr marL="358775" indent="-177800">
                <a:buFont typeface="Arial" panose="020B0604020202020204" pitchFamily="34" charset="0"/>
                <a:buChar char="•"/>
              </a:pPr>
              <a:r>
                <a:rPr kumimoji="1" lang="en-US" altLang="ja-JP" sz="1400" dirty="0">
                  <a:solidFill>
                    <a:schemeClr val="tx1"/>
                  </a:solidFill>
                  <a:latin typeface="Arial" panose="020B0604020202020204" pitchFamily="34" charset="0"/>
                  <a:cs typeface="Arial" panose="020B0604020202020204" pitchFamily="34" charset="0"/>
                </a:rPr>
                <a:t>Other necessary information</a:t>
              </a:r>
            </a:p>
          </p:txBody>
        </p:sp>
        <p:sp>
          <p:nvSpPr>
            <p:cNvPr id="18" name="正方形/長方形 17">
              <a:extLst>
                <a:ext uri="{FF2B5EF4-FFF2-40B4-BE49-F238E27FC236}">
                  <a16:creationId xmlns:a16="http://schemas.microsoft.com/office/drawing/2014/main" id="{0D631767-021E-417E-AE66-F8F0660ECE64}"/>
                </a:ext>
              </a:extLst>
            </p:cNvPr>
            <p:cNvSpPr/>
            <p:nvPr/>
          </p:nvSpPr>
          <p:spPr>
            <a:xfrm>
              <a:off x="148438" y="3277882"/>
              <a:ext cx="3555795" cy="5670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600" b="1" dirty="0">
                  <a:latin typeface="Arial" panose="020B0604020202020204" pitchFamily="34" charset="0"/>
                  <a:cs typeface="Arial" panose="020B0604020202020204" pitchFamily="34" charset="0"/>
                </a:rPr>
                <a:t>Submission of documents by a food business operator to the CAA.</a:t>
              </a:r>
            </a:p>
          </p:txBody>
        </p:sp>
      </p:grpSp>
      <p:sp>
        <p:nvSpPr>
          <p:cNvPr id="20" name="正方形/長方形 19">
            <a:extLst>
              <a:ext uri="{FF2B5EF4-FFF2-40B4-BE49-F238E27FC236}">
                <a16:creationId xmlns:a16="http://schemas.microsoft.com/office/drawing/2014/main" id="{F57AC18B-C790-35C5-44A6-86544FB58541}"/>
              </a:ext>
            </a:extLst>
          </p:cNvPr>
          <p:cNvSpPr/>
          <p:nvPr/>
        </p:nvSpPr>
        <p:spPr>
          <a:xfrm>
            <a:off x="6042355" y="5683135"/>
            <a:ext cx="1814629" cy="576208"/>
          </a:xfrm>
          <a:prstGeom prst="rect">
            <a:avLst/>
          </a:prstGeom>
          <a:solidFill>
            <a:srgbClr val="FBF50B"/>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tx1"/>
                </a:solidFill>
                <a:latin typeface="Arial" panose="020B0604020202020204" pitchFamily="34" charset="0"/>
                <a:cs typeface="Arial" panose="020B0604020202020204" pitchFamily="34" charset="0"/>
              </a:rPr>
              <a:t>Post-marketing operations</a:t>
            </a:r>
            <a:endParaRPr kumimoji="1" lang="ja-JP" altLang="en-US" sz="1600" b="1" dirty="0">
              <a:solidFill>
                <a:schemeClr val="tx1"/>
              </a:solidFill>
              <a:latin typeface="Arial" panose="020B0604020202020204" pitchFamily="34" charset="0"/>
              <a:cs typeface="Arial" panose="020B0604020202020204" pitchFamily="34" charset="0"/>
            </a:endParaRPr>
          </a:p>
        </p:txBody>
      </p:sp>
      <p:sp>
        <p:nvSpPr>
          <p:cNvPr id="21" name="矢印: 右 20">
            <a:extLst>
              <a:ext uri="{FF2B5EF4-FFF2-40B4-BE49-F238E27FC236}">
                <a16:creationId xmlns:a16="http://schemas.microsoft.com/office/drawing/2014/main" id="{1B3FC841-BC04-6C9C-23C7-7631B00DD6A4}"/>
              </a:ext>
            </a:extLst>
          </p:cNvPr>
          <p:cNvSpPr/>
          <p:nvPr/>
        </p:nvSpPr>
        <p:spPr>
          <a:xfrm>
            <a:off x="3767027" y="3743070"/>
            <a:ext cx="234087" cy="465445"/>
          </a:xfrm>
          <a:prstGeom prst="right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a:extLst>
              <a:ext uri="{FF2B5EF4-FFF2-40B4-BE49-F238E27FC236}">
                <a16:creationId xmlns:a16="http://schemas.microsoft.com/office/drawing/2014/main" id="{278B51EB-3247-CE14-30E8-B0FC371191CC}"/>
              </a:ext>
            </a:extLst>
          </p:cNvPr>
          <p:cNvPicPr>
            <a:picLocks noChangeAspect="1"/>
          </p:cNvPicPr>
          <p:nvPr/>
        </p:nvPicPr>
        <p:blipFill>
          <a:blip r:embed="rId3"/>
          <a:stretch>
            <a:fillRect/>
          </a:stretch>
        </p:blipFill>
        <p:spPr>
          <a:xfrm>
            <a:off x="5644851" y="3726814"/>
            <a:ext cx="237765" cy="463336"/>
          </a:xfrm>
          <a:prstGeom prst="rect">
            <a:avLst/>
          </a:prstGeom>
        </p:spPr>
      </p:pic>
      <p:pic>
        <p:nvPicPr>
          <p:cNvPr id="23" name="図 22">
            <a:extLst>
              <a:ext uri="{FF2B5EF4-FFF2-40B4-BE49-F238E27FC236}">
                <a16:creationId xmlns:a16="http://schemas.microsoft.com/office/drawing/2014/main" id="{B0F9760F-1290-72F5-EB5F-D7A5727B46A2}"/>
              </a:ext>
            </a:extLst>
          </p:cNvPr>
          <p:cNvPicPr>
            <a:picLocks noChangeAspect="1"/>
          </p:cNvPicPr>
          <p:nvPr/>
        </p:nvPicPr>
        <p:blipFill>
          <a:blip r:embed="rId3"/>
          <a:stretch>
            <a:fillRect/>
          </a:stretch>
        </p:blipFill>
        <p:spPr>
          <a:xfrm>
            <a:off x="7516655" y="3726818"/>
            <a:ext cx="237765" cy="463336"/>
          </a:xfrm>
          <a:prstGeom prst="rect">
            <a:avLst/>
          </a:prstGeom>
        </p:spPr>
      </p:pic>
      <p:cxnSp>
        <p:nvCxnSpPr>
          <p:cNvPr id="27" name="直線矢印コネクタ 26">
            <a:extLst>
              <a:ext uri="{FF2B5EF4-FFF2-40B4-BE49-F238E27FC236}">
                <a16:creationId xmlns:a16="http://schemas.microsoft.com/office/drawing/2014/main" id="{E42A9AEE-2B6F-96CE-C1A4-6E6B9C82274D}"/>
              </a:ext>
            </a:extLst>
          </p:cNvPr>
          <p:cNvCxnSpPr>
            <a:cxnSpLocks/>
            <a:stCxn id="20" idx="3"/>
            <a:endCxn id="6" idx="1"/>
          </p:cNvCxnSpPr>
          <p:nvPr/>
        </p:nvCxnSpPr>
        <p:spPr>
          <a:xfrm flipV="1">
            <a:off x="7856984" y="4734840"/>
            <a:ext cx="423058" cy="1236399"/>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32" name="直線矢印コネクタ 31">
            <a:extLst>
              <a:ext uri="{FF2B5EF4-FFF2-40B4-BE49-F238E27FC236}">
                <a16:creationId xmlns:a16="http://schemas.microsoft.com/office/drawing/2014/main" id="{5F492190-663A-5DCD-6F59-8A9933DB3C9B}"/>
              </a:ext>
            </a:extLst>
          </p:cNvPr>
          <p:cNvCxnSpPr>
            <a:cxnSpLocks/>
            <a:stCxn id="20" idx="3"/>
            <a:endCxn id="14" idx="1"/>
          </p:cNvCxnSpPr>
          <p:nvPr/>
        </p:nvCxnSpPr>
        <p:spPr>
          <a:xfrm flipV="1">
            <a:off x="7856984" y="5970816"/>
            <a:ext cx="414690" cy="423"/>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pic>
        <p:nvPicPr>
          <p:cNvPr id="25" name="図 1">
            <a:extLst>
              <a:ext uri="{FF2B5EF4-FFF2-40B4-BE49-F238E27FC236}">
                <a16:creationId xmlns:a16="http://schemas.microsoft.com/office/drawing/2014/main" id="{BEC77421-48E5-E59E-7C66-B1A816E6EF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40500"/>
            <a:ext cx="332263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テキスト ボックス 25">
            <a:extLst>
              <a:ext uri="{FF2B5EF4-FFF2-40B4-BE49-F238E27FC236}">
                <a16:creationId xmlns:a16="http://schemas.microsoft.com/office/drawing/2014/main" id="{D0B044F7-4605-48DB-839A-6EAE1BF655DD}"/>
              </a:ext>
            </a:extLst>
          </p:cNvPr>
          <p:cNvSpPr txBox="1"/>
          <p:nvPr/>
        </p:nvSpPr>
        <p:spPr>
          <a:xfrm>
            <a:off x="138062" y="3368896"/>
            <a:ext cx="3863051" cy="369332"/>
          </a:xfrm>
          <a:prstGeom prst="rect">
            <a:avLst/>
          </a:prstGeom>
          <a:noFill/>
        </p:spPr>
        <p:txBody>
          <a:bodyPr wrap="square" rtlCol="0">
            <a:spAutoFit/>
          </a:bodyPr>
          <a:lstStyle/>
          <a:p>
            <a:r>
              <a:rPr lang="en-US" altLang="ja-JP" b="1" dirty="0">
                <a:solidFill>
                  <a:srgbClr val="FF0000"/>
                </a:solidFill>
                <a:latin typeface="Arial" panose="020B0604020202020204" pitchFamily="34" charset="0"/>
                <a:cs typeface="Arial" panose="020B0604020202020204" pitchFamily="34" charset="0"/>
              </a:rPr>
              <a:t>60 days* before the start of sales</a:t>
            </a:r>
            <a:endParaRPr kumimoji="1" lang="ja-JP" altLang="en-US" b="1" dirty="0">
              <a:solidFill>
                <a:srgbClr val="FF0000"/>
              </a:solidFill>
              <a:latin typeface="Arial" panose="020B0604020202020204" pitchFamily="34" charset="0"/>
              <a:cs typeface="Arial" panose="020B0604020202020204" pitchFamily="34" charset="0"/>
            </a:endParaRPr>
          </a:p>
        </p:txBody>
      </p:sp>
      <p:cxnSp>
        <p:nvCxnSpPr>
          <p:cNvPr id="5" name="直線矢印コネクタ 4">
            <a:extLst>
              <a:ext uri="{FF2B5EF4-FFF2-40B4-BE49-F238E27FC236}">
                <a16:creationId xmlns:a16="http://schemas.microsoft.com/office/drawing/2014/main" id="{7752F3F7-531A-8F5D-F8B6-B122A9B5011C}"/>
              </a:ext>
            </a:extLst>
          </p:cNvPr>
          <p:cNvCxnSpPr>
            <a:cxnSpLocks/>
          </p:cNvCxnSpPr>
          <p:nvPr/>
        </p:nvCxnSpPr>
        <p:spPr>
          <a:xfrm>
            <a:off x="8928119" y="3956063"/>
            <a:ext cx="2203625" cy="0"/>
          </a:xfrm>
          <a:prstGeom prst="straightConnector1">
            <a:avLst/>
          </a:prstGeom>
          <a:ln w="38100">
            <a:solidFill>
              <a:schemeClr val="bg1"/>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3" name="テキスト ボックス 2">
            <a:extLst>
              <a:ext uri="{FF2B5EF4-FFF2-40B4-BE49-F238E27FC236}">
                <a16:creationId xmlns:a16="http://schemas.microsoft.com/office/drawing/2014/main" id="{09C00BE1-326A-2988-1460-9550366388BE}"/>
              </a:ext>
            </a:extLst>
          </p:cNvPr>
          <p:cNvSpPr txBox="1"/>
          <p:nvPr/>
        </p:nvSpPr>
        <p:spPr>
          <a:xfrm>
            <a:off x="3702225" y="6259343"/>
            <a:ext cx="2532173" cy="461665"/>
          </a:xfrm>
          <a:prstGeom prst="rect">
            <a:avLst/>
          </a:prstGeom>
          <a:noFill/>
        </p:spPr>
        <p:txBody>
          <a:bodyPr wrap="square" rtlCol="0">
            <a:spAutoFit/>
          </a:bodyPr>
          <a:lstStyle/>
          <a:p>
            <a:r>
              <a:rPr kumimoji="1" lang="en-US" altLang="ja-JP" sz="1200" b="1" dirty="0">
                <a:solidFill>
                  <a:srgbClr val="0000FF"/>
                </a:solidFill>
                <a:latin typeface="Arial" panose="020B0604020202020204" pitchFamily="34" charset="0"/>
                <a:cs typeface="Arial" panose="020B0604020202020204" pitchFamily="34" charset="0"/>
              </a:rPr>
              <a:t>* In the case of new ingredients, </a:t>
            </a:r>
          </a:p>
          <a:p>
            <a:r>
              <a:rPr kumimoji="1" lang="en-US" altLang="ja-JP" sz="1200" b="1" dirty="0">
                <a:solidFill>
                  <a:srgbClr val="0000FF"/>
                </a:solidFill>
                <a:latin typeface="Arial" panose="020B0604020202020204" pitchFamily="34" charset="0"/>
                <a:cs typeface="Arial" panose="020B0604020202020204" pitchFamily="34" charset="0"/>
              </a:rPr>
              <a:t> 120 days in advance </a:t>
            </a:r>
            <a:endParaRPr kumimoji="1" lang="ja-JP" altLang="en-US" sz="1200"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8882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タイトル 1">
            <a:extLst>
              <a:ext uri="{FF2B5EF4-FFF2-40B4-BE49-F238E27FC236}">
                <a16:creationId xmlns:a16="http://schemas.microsoft.com/office/drawing/2014/main" id="{377AEDB4-E380-B3F4-EC02-9350A6FA8F5D}"/>
              </a:ext>
            </a:extLst>
          </p:cNvPr>
          <p:cNvSpPr>
            <a:spLocks noGrp="1" noChangeArrowheads="1"/>
          </p:cNvSpPr>
          <p:nvPr>
            <p:ph type="title"/>
          </p:nvPr>
        </p:nvSpPr>
        <p:spPr>
          <a:xfrm>
            <a:off x="0" y="2"/>
            <a:ext cx="12192000" cy="594358"/>
          </a:xfrm>
          <a:solidFill>
            <a:schemeClr val="accent6">
              <a:lumMod val="20000"/>
              <a:lumOff val="80000"/>
            </a:schemeClr>
          </a:solidFill>
        </p:spPr>
        <p:txBody>
          <a:bodyPr>
            <a:normAutofit/>
          </a:bodyPr>
          <a:lstStyle/>
          <a:p>
            <a:pPr>
              <a:defRPr/>
            </a:pPr>
            <a:r>
              <a:rPr lang="en-US" altLang="ja-JP" sz="2800" b="1" dirty="0">
                <a:latin typeface="Arial" panose="020B0604020202020204" pitchFamily="34" charset="0"/>
                <a:cs typeface="Arial" panose="020B0604020202020204" pitchFamily="34" charset="0"/>
              </a:rPr>
              <a:t>       Number of Products of FOSH and FFC</a:t>
            </a:r>
            <a:r>
              <a:rPr lang="ja-JP" altLang="en-US" sz="2800" b="1" dirty="0"/>
              <a:t>　</a:t>
            </a:r>
            <a:r>
              <a:rPr lang="ja-JP" altLang="en-US" sz="2800" dirty="0"/>
              <a:t>　　　　　　　　　　　　　　　　　　　　　　　　　　　　</a:t>
            </a:r>
            <a:endParaRPr lang="ja-JP" altLang="en-US" sz="2000" dirty="0"/>
          </a:p>
        </p:txBody>
      </p:sp>
      <p:sp>
        <p:nvSpPr>
          <p:cNvPr id="53251" name="スライド番号プレースホルダー 3">
            <a:extLst>
              <a:ext uri="{FF2B5EF4-FFF2-40B4-BE49-F238E27FC236}">
                <a16:creationId xmlns:a16="http://schemas.microsoft.com/office/drawing/2014/main" id="{FFBCDE8C-3A83-CB0A-CF03-7D8349D51981}"/>
              </a:ext>
            </a:extLst>
          </p:cNvPr>
          <p:cNvSpPr>
            <a:spLocks noGrp="1" noChangeArrowheads="1"/>
          </p:cNvSpPr>
          <p:nvPr>
            <p:ph type="sldNum" sz="quarter" idx="12"/>
          </p:nvPr>
        </p:nvSpPr>
        <p:spPr>
          <a:xfrm>
            <a:off x="10058400" y="6372226"/>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337EAF97-09E9-4C70-A5CE-AAA26898F635}" type="slidenum">
              <a:rPr kumimoji="1" lang="en-US" altLang="ja-JP"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14</a:t>
            </a:fld>
            <a:endPar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graphicFrame>
        <p:nvGraphicFramePr>
          <p:cNvPr id="4" name="コンテンツ プレースホルダー 4">
            <a:extLst>
              <a:ext uri="{FF2B5EF4-FFF2-40B4-BE49-F238E27FC236}">
                <a16:creationId xmlns:a16="http://schemas.microsoft.com/office/drawing/2014/main" id="{1F2D7D4F-0909-E99F-9DFD-76FC3C95CF87}"/>
              </a:ext>
            </a:extLst>
          </p:cNvPr>
          <p:cNvGraphicFramePr>
            <a:graphicFrameLocks noGrp="1"/>
          </p:cNvGraphicFramePr>
          <p:nvPr>
            <p:ph idx="1"/>
            <p:extLst>
              <p:ext uri="{D42A27DB-BD31-4B8C-83A1-F6EECF244321}">
                <p14:modId xmlns:p14="http://schemas.microsoft.com/office/powerpoint/2010/main" val="94567800"/>
              </p:ext>
            </p:extLst>
          </p:nvPr>
        </p:nvGraphicFramePr>
        <p:xfrm>
          <a:off x="258762" y="819469"/>
          <a:ext cx="11674475" cy="5019675"/>
        </p:xfrm>
        <a:graphic>
          <a:graphicData uri="http://schemas.openxmlformats.org/drawingml/2006/chart">
            <c:chart xmlns:c="http://schemas.openxmlformats.org/drawingml/2006/chart" xmlns:r="http://schemas.openxmlformats.org/officeDocument/2006/relationships" r:id="rId3"/>
          </a:graphicData>
        </a:graphic>
      </p:graphicFrame>
      <p:sp>
        <p:nvSpPr>
          <p:cNvPr id="53253" name="テキスト ボックス 5">
            <a:extLst>
              <a:ext uri="{FF2B5EF4-FFF2-40B4-BE49-F238E27FC236}">
                <a16:creationId xmlns:a16="http://schemas.microsoft.com/office/drawing/2014/main" id="{1B73D648-32D5-E9BB-2C59-A3D1A3152300}"/>
              </a:ext>
            </a:extLst>
          </p:cNvPr>
          <p:cNvSpPr txBox="1">
            <a:spLocks noChangeArrowheads="1"/>
          </p:cNvSpPr>
          <p:nvPr/>
        </p:nvSpPr>
        <p:spPr bwMode="auto">
          <a:xfrm>
            <a:off x="5029200" y="5853560"/>
            <a:ext cx="67848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182563" marR="0" lvl="0" indent="-182563" algn="l" defTabSz="914400" rtl="0" eaLnBrk="1" fontAlgn="auto" latinLnBrk="0" hangingPunct="1">
              <a:lnSpc>
                <a:spcPct val="100000"/>
              </a:lnSpc>
              <a:spcBef>
                <a:spcPct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The figures represent the cumulative number of approvals/notifications as of the end of each fiscal year (excluding cancellations and withdrawals).  Source:  CAA</a:t>
            </a:r>
            <a:endParaRPr kumimoji="1"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pic>
        <p:nvPicPr>
          <p:cNvPr id="53254" name="図 1">
            <a:extLst>
              <a:ext uri="{FF2B5EF4-FFF2-40B4-BE49-F238E27FC236}">
                <a16:creationId xmlns:a16="http://schemas.microsoft.com/office/drawing/2014/main" id="{EB8379C2-C3B4-111A-7EE8-591B83E7DA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46662"/>
            <a:ext cx="332263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7376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6CE8D8-BC8A-7AF5-221B-EB14512BF838}"/>
              </a:ext>
            </a:extLst>
          </p:cNvPr>
          <p:cNvSpPr>
            <a:spLocks noGrp="1"/>
          </p:cNvSpPr>
          <p:nvPr>
            <p:ph type="title"/>
          </p:nvPr>
        </p:nvSpPr>
        <p:spPr>
          <a:xfrm>
            <a:off x="0" y="1"/>
            <a:ext cx="12192000" cy="596187"/>
          </a:xfrm>
          <a:solidFill>
            <a:schemeClr val="accent6">
              <a:lumMod val="20000"/>
              <a:lumOff val="80000"/>
            </a:schemeClr>
          </a:solidFill>
        </p:spPr>
        <p:txBody>
          <a:bodyPr>
            <a:noAutofit/>
          </a:bodyPr>
          <a:lstStyle/>
          <a:p>
            <a:r>
              <a:rPr kumimoji="1" lang="en-US" altLang="ja-JP" sz="2400" b="1" dirty="0">
                <a:solidFill>
                  <a:srgbClr val="FF0000"/>
                </a:solidFill>
                <a:latin typeface="Arial" panose="020B0604020202020204" pitchFamily="34" charset="0"/>
                <a:cs typeface="Arial" panose="020B0604020202020204" pitchFamily="34" charset="0"/>
              </a:rPr>
              <a:t>FFC</a:t>
            </a:r>
            <a:r>
              <a:rPr kumimoji="1" lang="en-US" altLang="ja-JP" sz="1800" b="1" dirty="0">
                <a:latin typeface="Arial" panose="020B0604020202020204" pitchFamily="34" charset="0"/>
                <a:cs typeface="Arial" panose="020B0604020202020204" pitchFamily="34" charset="0"/>
              </a:rPr>
              <a:t> (Examples of the labelling contents of  functional ingredients with the highest number of notifications)</a:t>
            </a:r>
            <a:endParaRPr kumimoji="1" lang="ja-JP" altLang="en-US" sz="1800" b="1" dirty="0">
              <a:latin typeface="Arial" panose="020B0604020202020204" pitchFamily="34" charset="0"/>
              <a:cs typeface="Arial" panose="020B0604020202020204" pitchFamily="34" charset="0"/>
            </a:endParaRPr>
          </a:p>
        </p:txBody>
      </p:sp>
      <p:sp>
        <p:nvSpPr>
          <p:cNvPr id="3" name="コンテンツ プレースホルダー 2">
            <a:extLst>
              <a:ext uri="{FF2B5EF4-FFF2-40B4-BE49-F238E27FC236}">
                <a16:creationId xmlns:a16="http://schemas.microsoft.com/office/drawing/2014/main" id="{A6EF15F1-27E7-DBDB-48A7-5C2AD7B35F9E}"/>
              </a:ext>
            </a:extLst>
          </p:cNvPr>
          <p:cNvSpPr>
            <a:spLocks noGrp="1"/>
          </p:cNvSpPr>
          <p:nvPr>
            <p:ph idx="1"/>
          </p:nvPr>
        </p:nvSpPr>
        <p:spPr>
          <a:xfrm>
            <a:off x="-1" y="614477"/>
            <a:ext cx="12191999" cy="5647333"/>
          </a:xfrm>
        </p:spPr>
        <p:txBody>
          <a:bodyPr>
            <a:normAutofit/>
          </a:bodyPr>
          <a:lstStyle/>
          <a:p>
            <a:endParaRPr lang="en-US" altLang="ja-JP" sz="2000" dirty="0">
              <a:latin typeface="Arial" panose="020B0604020202020204" pitchFamily="34" charset="0"/>
              <a:cs typeface="Arial" panose="020B0604020202020204" pitchFamily="34" charset="0"/>
            </a:endParaRPr>
          </a:p>
          <a:p>
            <a:endParaRPr lang="en-US" altLang="ja-JP" sz="2000" dirty="0">
              <a:latin typeface="Arial" panose="020B0604020202020204" pitchFamily="34" charset="0"/>
              <a:cs typeface="Arial" panose="020B0604020202020204" pitchFamily="34" charset="0"/>
            </a:endParaRPr>
          </a:p>
          <a:p>
            <a:endParaRPr lang="en-US" altLang="ja-JP" sz="2000" dirty="0">
              <a:latin typeface="Arial" panose="020B0604020202020204" pitchFamily="34" charset="0"/>
              <a:cs typeface="Arial" panose="020B0604020202020204" pitchFamily="34" charset="0"/>
            </a:endParaRPr>
          </a:p>
          <a:p>
            <a:endParaRPr lang="en-US" altLang="ja-JP" sz="2000" dirty="0">
              <a:latin typeface="Arial" panose="020B0604020202020204" pitchFamily="34" charset="0"/>
              <a:cs typeface="Arial" panose="020B0604020202020204" pitchFamily="34" charset="0"/>
            </a:endParaRPr>
          </a:p>
          <a:p>
            <a:endParaRPr lang="en-US" altLang="ja-JP" sz="2000" dirty="0">
              <a:latin typeface="Arial" panose="020B0604020202020204" pitchFamily="34" charset="0"/>
              <a:cs typeface="Arial" panose="020B0604020202020204" pitchFamily="34" charset="0"/>
            </a:endParaRPr>
          </a:p>
          <a:p>
            <a:endParaRPr lang="en-US" altLang="ja-JP" sz="2000" dirty="0">
              <a:latin typeface="Arial" panose="020B0604020202020204" pitchFamily="34" charset="0"/>
              <a:cs typeface="Arial" panose="020B0604020202020204" pitchFamily="34" charset="0"/>
            </a:endParaRPr>
          </a:p>
          <a:p>
            <a:endParaRPr lang="en-US" altLang="ja-JP" sz="2000" dirty="0">
              <a:latin typeface="Arial" panose="020B0604020202020204" pitchFamily="34" charset="0"/>
              <a:cs typeface="Arial" panose="020B0604020202020204" pitchFamily="34" charset="0"/>
            </a:endParaRPr>
          </a:p>
          <a:p>
            <a:endParaRPr lang="en-US" altLang="ja-JP" sz="2000" dirty="0">
              <a:latin typeface="Arial" panose="020B0604020202020204" pitchFamily="34" charset="0"/>
              <a:cs typeface="Arial" panose="020B0604020202020204" pitchFamily="34" charset="0"/>
            </a:endParaRPr>
          </a:p>
          <a:p>
            <a:endParaRPr lang="en-US" altLang="ja-JP" sz="2000" dirty="0">
              <a:latin typeface="Arial" panose="020B0604020202020204" pitchFamily="34" charset="0"/>
              <a:cs typeface="Arial" panose="020B0604020202020204" pitchFamily="34" charset="0"/>
            </a:endParaRPr>
          </a:p>
        </p:txBody>
      </p:sp>
      <p:sp>
        <p:nvSpPr>
          <p:cNvPr id="4" name="スライド番号プレースホルダー 3">
            <a:extLst>
              <a:ext uri="{FF2B5EF4-FFF2-40B4-BE49-F238E27FC236}">
                <a16:creationId xmlns:a16="http://schemas.microsoft.com/office/drawing/2014/main" id="{4B565861-BB30-D0CC-55E8-48F3DABD5D98}"/>
              </a:ext>
            </a:extLst>
          </p:cNvPr>
          <p:cNvSpPr>
            <a:spLocks noGrp="1"/>
          </p:cNvSpPr>
          <p:nvPr>
            <p:ph type="sldNum" sz="quarter" idx="12"/>
          </p:nvPr>
        </p:nvSpPr>
        <p:spPr>
          <a:xfrm>
            <a:off x="9448798" y="6492875"/>
            <a:ext cx="2743200" cy="365125"/>
          </a:xfrm>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763A3B6-95A3-4DD6-AF44-B82C74516725}" type="slidenum">
              <a:rPr kumimoji="1" lang="ja-JP" altLang="en-US" sz="1400" b="0" i="0" u="none" strike="noStrike" kern="1200" cap="none" spc="0" normalizeH="0" baseline="0" noProof="0" smtClean="0">
                <a:ln>
                  <a:noFill/>
                </a:ln>
                <a:solidFill>
                  <a:prstClr val="black">
                    <a:tint val="82000"/>
                  </a:prstClr>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400" b="0" i="0" u="none" strike="noStrike" kern="1200" cap="none" spc="0" normalizeH="0" baseline="0" noProof="0" dirty="0">
              <a:ln>
                <a:noFill/>
              </a:ln>
              <a:solidFill>
                <a:prstClr val="black">
                  <a:tint val="82000"/>
                </a:prstClr>
              </a:solidFill>
              <a:effectLst/>
              <a:uLnTx/>
              <a:uFillTx/>
              <a:latin typeface="游ゴシック" panose="02110004020202020204"/>
              <a:ea typeface="游ゴシック" panose="020B0400000000000000" pitchFamily="50" charset="-128"/>
              <a:cs typeface="+mn-cs"/>
            </a:endParaRPr>
          </a:p>
        </p:txBody>
      </p:sp>
      <p:sp>
        <p:nvSpPr>
          <p:cNvPr id="8" name="Rectangle 4">
            <a:extLst>
              <a:ext uri="{FF2B5EF4-FFF2-40B4-BE49-F238E27FC236}">
                <a16:creationId xmlns:a16="http://schemas.microsoft.com/office/drawing/2014/main" id="{71F60A12-A413-094C-0CD2-BAD82F8DAAFC}"/>
              </a:ext>
            </a:extLst>
          </p:cNvPr>
          <p:cNvSpPr>
            <a:spLocks noChangeArrowheads="1"/>
          </p:cNvSpPr>
          <p:nvPr/>
        </p:nvSpPr>
        <p:spPr bwMode="auto">
          <a:xfrm>
            <a:off x="0" y="0"/>
            <a:ext cx="23304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ja-JP" altLang="ja-JP" sz="1800" b="0" i="0" u="none" strike="noStrike" kern="1200" cap="none" spc="0" normalizeH="0" baseline="0" noProof="0">
                <a:ln>
                  <a:noFill/>
                </a:ln>
                <a:solidFill>
                  <a:srgbClr val="000000"/>
                </a:solidFill>
                <a:effectLst/>
                <a:uLnTx/>
                <a:uFillTx/>
                <a:latin typeface="Arial" panose="020B0604020202020204" pitchFamily="34" charset="0"/>
                <a:ea typeface="Söhne"/>
                <a:cs typeface="+mn-cs"/>
              </a:rPr>
            </a:b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sp>
        <p:nvSpPr>
          <p:cNvPr id="11" name="Rectangle 6">
            <a:extLst>
              <a:ext uri="{FF2B5EF4-FFF2-40B4-BE49-F238E27FC236}">
                <a16:creationId xmlns:a16="http://schemas.microsoft.com/office/drawing/2014/main" id="{CA8582E3-CB9B-0CC0-19A4-707B11AC9057}"/>
              </a:ext>
            </a:extLst>
          </p:cNvPr>
          <p:cNvSpPr>
            <a:spLocks noChangeArrowheads="1"/>
          </p:cNvSpPr>
          <p:nvPr/>
        </p:nvSpPr>
        <p:spPr bwMode="auto">
          <a:xfrm>
            <a:off x="152400" y="152400"/>
            <a:ext cx="23304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ja-JP" altLang="ja-JP" sz="1800" b="0" i="0" u="none" strike="noStrike" kern="1200" cap="none" spc="0" normalizeH="0" baseline="0" noProof="0">
                <a:ln>
                  <a:noFill/>
                </a:ln>
                <a:solidFill>
                  <a:srgbClr val="000000"/>
                </a:solidFill>
                <a:effectLst/>
                <a:uLnTx/>
                <a:uFillTx/>
                <a:latin typeface="Arial" panose="020B0604020202020204" pitchFamily="34" charset="0"/>
                <a:ea typeface="Söhne"/>
                <a:cs typeface="+mn-cs"/>
              </a:rPr>
            </a:b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graphicFrame>
        <p:nvGraphicFramePr>
          <p:cNvPr id="12" name="表 11">
            <a:extLst>
              <a:ext uri="{FF2B5EF4-FFF2-40B4-BE49-F238E27FC236}">
                <a16:creationId xmlns:a16="http://schemas.microsoft.com/office/drawing/2014/main" id="{EB879EB0-348B-8A49-1351-25BA10F9DFEB}"/>
              </a:ext>
            </a:extLst>
          </p:cNvPr>
          <p:cNvGraphicFramePr>
            <a:graphicFrameLocks noGrp="1"/>
          </p:cNvGraphicFramePr>
          <p:nvPr/>
        </p:nvGraphicFramePr>
        <p:xfrm>
          <a:off x="152400" y="719665"/>
          <a:ext cx="11972544" cy="5667823"/>
        </p:xfrm>
        <a:graphic>
          <a:graphicData uri="http://schemas.openxmlformats.org/drawingml/2006/table">
            <a:tbl>
              <a:tblPr firstRow="1" bandRow="1">
                <a:tableStyleId>{6E25E649-3F16-4E02-A733-19D2CDBF48F0}</a:tableStyleId>
              </a:tblPr>
              <a:tblGrid>
                <a:gridCol w="2060448">
                  <a:extLst>
                    <a:ext uri="{9D8B030D-6E8A-4147-A177-3AD203B41FA5}">
                      <a16:colId xmlns:a16="http://schemas.microsoft.com/office/drawing/2014/main" val="1876851445"/>
                    </a:ext>
                  </a:extLst>
                </a:gridCol>
                <a:gridCol w="9912096">
                  <a:extLst>
                    <a:ext uri="{9D8B030D-6E8A-4147-A177-3AD203B41FA5}">
                      <a16:colId xmlns:a16="http://schemas.microsoft.com/office/drawing/2014/main" val="1946521939"/>
                    </a:ext>
                  </a:extLst>
                </a:gridCol>
              </a:tblGrid>
              <a:tr h="389789">
                <a:tc>
                  <a:txBody>
                    <a:bodyPr/>
                    <a:lstStyle/>
                    <a:p>
                      <a:pPr algn="ctr"/>
                      <a:r>
                        <a:rPr kumimoji="1" lang="en-US" altLang="ja-JP" sz="1400" dirty="0">
                          <a:latin typeface="Arial" panose="020B0604020202020204" pitchFamily="34" charset="0"/>
                          <a:cs typeface="Arial" panose="020B0604020202020204" pitchFamily="34" charset="0"/>
                        </a:rPr>
                        <a:t>Functional substance</a:t>
                      </a:r>
                      <a:endParaRPr kumimoji="1" lang="ja-JP" altLang="en-US" sz="1400" dirty="0">
                        <a:latin typeface="Arial" panose="020B0604020202020204" pitchFamily="34" charset="0"/>
                        <a:cs typeface="Arial" panose="020B0604020202020204" pitchFamily="34" charset="0"/>
                      </a:endParaRPr>
                    </a:p>
                  </a:txBody>
                  <a:tcPr/>
                </a:tc>
                <a:tc>
                  <a:txBody>
                    <a:bodyPr/>
                    <a:lstStyle/>
                    <a:p>
                      <a:pPr algn="ctr"/>
                      <a:r>
                        <a:rPr kumimoji="1" lang="en-US" altLang="ja-JP" sz="1400" dirty="0">
                          <a:latin typeface="Arial" panose="020B0604020202020204" pitchFamily="34" charset="0"/>
                          <a:cs typeface="Arial" panose="020B0604020202020204" pitchFamily="34" charset="0"/>
                        </a:rPr>
                        <a:t>Notified Functional Claims </a:t>
                      </a:r>
                      <a:endParaRPr kumimoji="1" lang="ja-JP" alt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2499975"/>
                  </a:ext>
                </a:extLst>
              </a:tr>
              <a:tr h="769060">
                <a:tc>
                  <a:txBody>
                    <a:bodyPr/>
                    <a:lstStyle/>
                    <a:p>
                      <a:r>
                        <a:rPr kumimoji="1" lang="en-US" altLang="ja-JP" sz="1400" dirty="0">
                          <a:latin typeface="Arial" panose="020B0604020202020204" pitchFamily="34" charset="0"/>
                          <a:cs typeface="Arial" panose="020B0604020202020204" pitchFamily="34" charset="0"/>
                        </a:rPr>
                        <a:t>GABA</a:t>
                      </a:r>
                      <a:endParaRPr kumimoji="1" lang="ja-JP" altLang="en-US" sz="1400" dirty="0">
                        <a:latin typeface="Arial" panose="020B0604020202020204" pitchFamily="34" charset="0"/>
                        <a:cs typeface="Arial" panose="020B0604020202020204" pitchFamily="34" charset="0"/>
                      </a:endParaRPr>
                    </a:p>
                  </a:txBody>
                  <a:tcPr/>
                </a:tc>
                <a:tc>
                  <a:txBody>
                    <a:bodyPr/>
                    <a:lstStyle/>
                    <a:p>
                      <a:r>
                        <a:rPr kumimoji="1" lang="en-US" altLang="ja-JP" sz="1400" dirty="0">
                          <a:latin typeface="Arial" panose="020B0604020202020204" pitchFamily="34" charset="0"/>
                          <a:cs typeface="Arial" panose="020B0604020202020204" pitchFamily="34" charset="0"/>
                        </a:rPr>
                        <a:t>This product contains GABA. GABA has been reported to have beneficial effects for individuals with slightly high blood pressure. </a:t>
                      </a:r>
                    </a:p>
                    <a:p>
                      <a:r>
                        <a:rPr kumimoji="1" lang="en-US" altLang="ja-JP" sz="1400" dirty="0">
                          <a:latin typeface="Arial" panose="020B0604020202020204" pitchFamily="34" charset="0"/>
                          <a:cs typeface="Arial" panose="020B0604020202020204" pitchFamily="34" charset="0"/>
                        </a:rPr>
                        <a:t>This product contains GABA. It has been reported that GABA may alleviate temporary mental stress associated with office work.</a:t>
                      </a:r>
                      <a:endParaRPr kumimoji="1" lang="ja-JP" alt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9768254"/>
                  </a:ext>
                </a:extLst>
              </a:tr>
              <a:tr h="569994">
                <a:tc>
                  <a:txBody>
                    <a:bodyPr/>
                    <a:lstStyle/>
                    <a:p>
                      <a:r>
                        <a:rPr kumimoji="1" lang="en-US" altLang="ja-JP" sz="1400" dirty="0">
                          <a:latin typeface="Arial" panose="020B0604020202020204" pitchFamily="34" charset="0"/>
                          <a:cs typeface="Arial" panose="020B0604020202020204" pitchFamily="34" charset="0"/>
                        </a:rPr>
                        <a:t>Indigestible </a:t>
                      </a:r>
                      <a:r>
                        <a:rPr kumimoji="1" lang="en-US" altLang="ja-JP" sz="1400" dirty="0" err="1">
                          <a:latin typeface="Arial" panose="020B0604020202020204" pitchFamily="34" charset="0"/>
                          <a:cs typeface="Arial" panose="020B0604020202020204" pitchFamily="34" charset="0"/>
                        </a:rPr>
                        <a:t>dextlin</a:t>
                      </a:r>
                      <a:endParaRPr kumimoji="1" lang="ja-JP" altLang="en-US" sz="1400" dirty="0">
                        <a:latin typeface="Arial" panose="020B0604020202020204" pitchFamily="34" charset="0"/>
                        <a:cs typeface="Arial" panose="020B0604020202020204" pitchFamily="34" charset="0"/>
                      </a:endParaRPr>
                    </a:p>
                  </a:txBody>
                  <a:tcPr/>
                </a:tc>
                <a:tc>
                  <a:txBody>
                    <a:bodyPr/>
                    <a:lstStyle/>
                    <a:p>
                      <a:r>
                        <a:rPr kumimoji="1" lang="en-US" altLang="ja-JP" sz="1400" dirty="0">
                          <a:latin typeface="Arial" panose="020B0604020202020204" pitchFamily="34" charset="0"/>
                          <a:cs typeface="Arial" panose="020B0604020202020204" pitchFamily="34" charset="0"/>
                        </a:rPr>
                        <a:t>This product contains indigestible dextrin. Indigestible dextrin (Dietary fiber) has been reported to help regulate gastrointestinal function.</a:t>
                      </a:r>
                      <a:endParaRPr kumimoji="1" lang="ja-JP" alt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80428784"/>
                  </a:ext>
                </a:extLst>
              </a:tr>
              <a:tr h="769060">
                <a:tc>
                  <a:txBody>
                    <a:bodyPr/>
                    <a:lstStyle/>
                    <a:p>
                      <a:r>
                        <a:rPr kumimoji="1" lang="en-US" altLang="ja-JP" sz="1400" dirty="0">
                          <a:latin typeface="Arial" panose="020B0604020202020204" pitchFamily="34" charset="0"/>
                          <a:cs typeface="Arial" panose="020B0604020202020204" pitchFamily="34" charset="0"/>
                        </a:rPr>
                        <a:t>Lutein and Zeaxanthin</a:t>
                      </a:r>
                      <a:endParaRPr kumimoji="1" lang="ja-JP" altLang="en-US" sz="1400" dirty="0">
                        <a:latin typeface="Arial" panose="020B0604020202020204" pitchFamily="34" charset="0"/>
                        <a:cs typeface="Arial" panose="020B0604020202020204" pitchFamily="34" charset="0"/>
                      </a:endParaRPr>
                    </a:p>
                  </a:txBody>
                  <a:tcPr/>
                </a:tc>
                <a:tc>
                  <a:txBody>
                    <a:bodyPr/>
                    <a:lstStyle/>
                    <a:p>
                      <a:r>
                        <a:rPr kumimoji="1" lang="en-US" altLang="ja-JP" sz="1400" dirty="0">
                          <a:latin typeface="Arial" panose="020B0604020202020204" pitchFamily="34" charset="0"/>
                          <a:cs typeface="Arial" panose="020B0604020202020204" pitchFamily="34" charset="0"/>
                        </a:rPr>
                        <a:t>This product contains lutein and zeaxanthin. Lutein and zeaxanthin have been reported to increase and maintain macular pigment in the eye, supporting contrast sensitivity (visual function to discriminate shades of </a:t>
                      </a:r>
                      <a:r>
                        <a:rPr kumimoji="1" lang="en-US" altLang="ja-JP" sz="1400" dirty="0" err="1">
                          <a:latin typeface="Arial" panose="020B0604020202020204" pitchFamily="34" charset="0"/>
                          <a:cs typeface="Arial" panose="020B0604020202020204" pitchFamily="34" charset="0"/>
                        </a:rPr>
                        <a:t>colour</a:t>
                      </a:r>
                      <a:r>
                        <a:rPr kumimoji="1" lang="en-US" altLang="ja-JP" sz="1400" dirty="0">
                          <a:latin typeface="Arial" panose="020B0604020202020204" pitchFamily="34" charset="0"/>
                          <a:cs typeface="Arial" panose="020B0604020202020204" pitchFamily="34" charset="0"/>
                        </a:rPr>
                        <a:t> and reduce blurring and haze), glare recovery (visual function to recover from glare), alleviate light stress such as blue light, temporary mental stress, reduce eye fatigue, and improve sleep quality. </a:t>
                      </a:r>
                      <a:endParaRPr kumimoji="1" lang="ja-JP" alt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62446972"/>
                  </a:ext>
                </a:extLst>
              </a:tr>
              <a:tr h="335280">
                <a:tc>
                  <a:txBody>
                    <a:bodyPr/>
                    <a:lstStyle/>
                    <a:p>
                      <a:r>
                        <a:rPr kumimoji="1" lang="en-US" altLang="ja-JP" sz="1400" dirty="0">
                          <a:latin typeface="Arial" panose="020B0604020202020204" pitchFamily="34" charset="0"/>
                          <a:cs typeface="Arial" panose="020B0604020202020204" pitchFamily="34" charset="0"/>
                        </a:rPr>
                        <a:t>DHA, EPA</a:t>
                      </a:r>
                      <a:endParaRPr kumimoji="1" lang="ja-JP" altLang="en-US" sz="1400" dirty="0">
                        <a:latin typeface="Arial" panose="020B0604020202020204" pitchFamily="34" charset="0"/>
                        <a:cs typeface="Arial" panose="020B0604020202020204" pitchFamily="34" charset="0"/>
                      </a:endParaRPr>
                    </a:p>
                  </a:txBody>
                  <a:tcPr/>
                </a:tc>
                <a:tc>
                  <a:txBody>
                    <a:bodyPr/>
                    <a:lstStyle/>
                    <a:p>
                      <a:r>
                        <a:rPr kumimoji="1" lang="en-US" altLang="ja-JP" sz="1400" dirty="0">
                          <a:latin typeface="Arial" panose="020B0604020202020204" pitchFamily="34" charset="0"/>
                          <a:cs typeface="Arial" panose="020B0604020202020204" pitchFamily="34" charset="0"/>
                        </a:rPr>
                        <a:t>This product contains DHA and EPA. DHA and EPA have been reported to have the ability to lower triglycerides.</a:t>
                      </a:r>
                      <a:endParaRPr kumimoji="1" lang="ja-JP" alt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63792529"/>
                  </a:ext>
                </a:extLst>
              </a:tr>
              <a:tr h="769060">
                <a:tc>
                  <a:txBody>
                    <a:bodyPr/>
                    <a:lstStyle/>
                    <a:p>
                      <a:r>
                        <a:rPr kumimoji="1" lang="en-US" altLang="ja-JP" sz="1400" dirty="0" err="1">
                          <a:latin typeface="Arial" panose="020B0604020202020204" pitchFamily="34" charset="0"/>
                          <a:cs typeface="Arial" panose="020B0604020202020204" pitchFamily="34" charset="0"/>
                        </a:rPr>
                        <a:t>Polymethoxyflavones</a:t>
                      </a:r>
                      <a:r>
                        <a:rPr kumimoji="1" lang="en-US" altLang="ja-JP" sz="1400" dirty="0">
                          <a:latin typeface="Arial" panose="020B0604020202020204" pitchFamily="34" charset="0"/>
                          <a:cs typeface="Arial" panose="020B0604020202020204" pitchFamily="34" charset="0"/>
                        </a:rPr>
                        <a:t> in  black ginger</a:t>
                      </a:r>
                      <a:endParaRPr kumimoji="1" lang="ja-JP" altLang="en-US" sz="1400" dirty="0">
                        <a:latin typeface="Arial" panose="020B0604020202020204" pitchFamily="34" charset="0"/>
                        <a:cs typeface="Arial" panose="020B0604020202020204" pitchFamily="34" charset="0"/>
                      </a:endParaRPr>
                    </a:p>
                  </a:txBody>
                  <a:tcPr/>
                </a:tc>
                <a:tc>
                  <a:txBody>
                    <a:bodyPr/>
                    <a:lstStyle/>
                    <a:p>
                      <a:r>
                        <a:rPr kumimoji="1" lang="en-US" altLang="ja-JP" sz="1400" dirty="0">
                          <a:latin typeface="Arial" panose="020B0604020202020204" pitchFamily="34" charset="0"/>
                          <a:cs typeface="Arial" panose="020B0604020202020204" pitchFamily="34" charset="0"/>
                        </a:rPr>
                        <a:t>This product contains </a:t>
                      </a:r>
                      <a:r>
                        <a:rPr kumimoji="1" lang="en-US" altLang="ja-JP" sz="1400" dirty="0" err="1">
                          <a:latin typeface="Arial" panose="020B0604020202020204" pitchFamily="34" charset="0"/>
                          <a:cs typeface="Arial" panose="020B0604020202020204" pitchFamily="34" charset="0"/>
                        </a:rPr>
                        <a:t>polymethoxyflavones</a:t>
                      </a:r>
                      <a:r>
                        <a:rPr kumimoji="1" lang="en-US" altLang="ja-JP" sz="1400" dirty="0">
                          <a:latin typeface="Arial" panose="020B0604020202020204" pitchFamily="34" charset="0"/>
                          <a:cs typeface="Arial" panose="020B0604020202020204" pitchFamily="34" charset="0"/>
                        </a:rPr>
                        <a:t> derived from black ginger.  </a:t>
                      </a:r>
                      <a:r>
                        <a:rPr kumimoji="1" lang="en-US" altLang="ja-JP" sz="1400" dirty="0" err="1">
                          <a:latin typeface="Arial" panose="020B0604020202020204" pitchFamily="34" charset="0"/>
                          <a:cs typeface="Arial" panose="020B0604020202020204" pitchFamily="34" charset="0"/>
                        </a:rPr>
                        <a:t>Polymethoxyflavones</a:t>
                      </a:r>
                      <a:r>
                        <a:rPr kumimoji="1" lang="en-US" altLang="ja-JP" sz="1400" dirty="0">
                          <a:latin typeface="Arial" panose="020B0604020202020204" pitchFamily="34" charset="0"/>
                          <a:cs typeface="Arial" panose="020B0604020202020204" pitchFamily="34" charset="0"/>
                        </a:rPr>
                        <a:t> derived from black ginger has been reported to reduce abdominal fat (visceral fat and subcutaneous fat) in individuals with higher BMI (BMI 24 or above but less than 30) by promoting the consumption of fat during daily activities, thus enhancing energy metabolism.</a:t>
                      </a:r>
                      <a:endParaRPr kumimoji="1" lang="ja-JP" alt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35939442"/>
                  </a:ext>
                </a:extLst>
              </a:tr>
              <a:tr h="769060">
                <a:tc>
                  <a:txBody>
                    <a:bodyPr/>
                    <a:lstStyle/>
                    <a:p>
                      <a:r>
                        <a:rPr kumimoji="1" lang="en-US" altLang="ja-JP" sz="1400" dirty="0">
                          <a:latin typeface="Arial" panose="020B0604020202020204" pitchFamily="34" charset="0"/>
                          <a:cs typeface="Arial" panose="020B0604020202020204" pitchFamily="34" charset="0"/>
                        </a:rPr>
                        <a:t>Ginkgo biloba flavonoid glycosides and Ginkgo biloba terpene lactones</a:t>
                      </a:r>
                      <a:endParaRPr kumimoji="1" lang="ja-JP" altLang="en-US" sz="1400" dirty="0">
                        <a:latin typeface="Arial" panose="020B0604020202020204" pitchFamily="34" charset="0"/>
                        <a:cs typeface="Arial" panose="020B0604020202020204" pitchFamily="34" charset="0"/>
                      </a:endParaRPr>
                    </a:p>
                  </a:txBody>
                  <a:tcPr/>
                </a:tc>
                <a:tc>
                  <a:txBody>
                    <a:bodyPr/>
                    <a:lstStyle/>
                    <a:p>
                      <a:r>
                        <a:rPr kumimoji="1" lang="en-US" altLang="ja-JP" sz="1400" dirty="0">
                          <a:latin typeface="Arial" panose="020B0604020202020204" pitchFamily="34" charset="0"/>
                          <a:cs typeface="Arial" panose="020B0604020202020204" pitchFamily="34" charset="0"/>
                        </a:rPr>
                        <a:t>This product contains</a:t>
                      </a:r>
                      <a:r>
                        <a:rPr kumimoji="1" lang="ja-JP" altLang="en-US" sz="1400" dirty="0">
                          <a:latin typeface="Arial" panose="020B0604020202020204" pitchFamily="34" charset="0"/>
                          <a:cs typeface="Arial" panose="020B0604020202020204" pitchFamily="34" charset="0"/>
                        </a:rPr>
                        <a:t> </a:t>
                      </a:r>
                      <a:r>
                        <a:rPr kumimoji="1" lang="en-US" altLang="ja-JP" sz="1400" dirty="0">
                          <a:latin typeface="Arial" panose="020B0604020202020204" pitchFamily="34" charset="0"/>
                          <a:cs typeface="Arial" panose="020B0604020202020204" pitchFamily="34" charset="0"/>
                        </a:rPr>
                        <a:t>ginkgo leaves-derived flavonoid and ginkgo leaves-derived terpen lactones. Ginkgo leaves-derived flavonoid glycosides and ginkgo leaves-derived terpene lactones have been reported to improve the accuracy of memory (the ability to remember and recall information encountered in daily life) and judgment, which are part of cognitive functions that decline with aging in healthy middle-aged and elderly individuals.</a:t>
                      </a:r>
                      <a:endParaRPr kumimoji="1" lang="ja-JP" alt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06880387"/>
                  </a:ext>
                </a:extLst>
              </a:tr>
              <a:tr h="769060">
                <a:tc>
                  <a:txBody>
                    <a:bodyPr/>
                    <a:lstStyle/>
                    <a:p>
                      <a:r>
                        <a:rPr kumimoji="1" lang="en-US" altLang="ja-JP" sz="1400" dirty="0">
                          <a:latin typeface="Arial" panose="020B0604020202020204" pitchFamily="34" charset="0"/>
                          <a:cs typeface="Arial" panose="020B0604020202020204" pitchFamily="34" charset="0"/>
                        </a:rPr>
                        <a:t>Astaxanthin</a:t>
                      </a:r>
                      <a:endParaRPr kumimoji="1" lang="ja-JP" altLang="en-US" sz="1400" dirty="0">
                        <a:latin typeface="Arial" panose="020B0604020202020204" pitchFamily="34" charset="0"/>
                        <a:cs typeface="Arial" panose="020B0604020202020204" pitchFamily="34" charset="0"/>
                      </a:endParaRPr>
                    </a:p>
                  </a:txBody>
                  <a:tcPr/>
                </a:tc>
                <a:tc>
                  <a:txBody>
                    <a:bodyPr/>
                    <a:lstStyle/>
                    <a:p>
                      <a:r>
                        <a:rPr kumimoji="1" lang="en-US" altLang="ja-JP" sz="1400" dirty="0">
                          <a:latin typeface="Arial" panose="020B0604020202020204" pitchFamily="34" charset="0"/>
                          <a:cs typeface="Arial" panose="020B0604020202020204" pitchFamily="34" charset="0"/>
                        </a:rPr>
                        <a:t>This product contains astaxanthin. Astaxanthin has been reported to assist in the regulation of eye focusing function and to alleviate fatigue caused by activities such as computer work.</a:t>
                      </a:r>
                    </a:p>
                    <a:p>
                      <a:r>
                        <a:rPr kumimoji="1" lang="en-US" altLang="ja-JP" sz="1400" dirty="0">
                          <a:latin typeface="Arial" panose="020B0604020202020204" pitchFamily="34" charset="0"/>
                          <a:cs typeface="Arial" panose="020B0604020202020204" pitchFamily="34" charset="0"/>
                        </a:rPr>
                        <a:t>Additionally, astaxanthin has been reported to assist in preserving the moisture of the skin.</a:t>
                      </a:r>
                      <a:endParaRPr kumimoji="1" lang="ja-JP" alt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86870423"/>
                  </a:ext>
                </a:extLst>
              </a:tr>
            </a:tbl>
          </a:graphicData>
        </a:graphic>
      </p:graphicFrame>
      <p:pic>
        <p:nvPicPr>
          <p:cNvPr id="13" name="図 1">
            <a:extLst>
              <a:ext uri="{FF2B5EF4-FFF2-40B4-BE49-F238E27FC236}">
                <a16:creationId xmlns:a16="http://schemas.microsoft.com/office/drawing/2014/main" id="{8559ABA8-5132-3B0F-99C3-089091C9C2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40500"/>
            <a:ext cx="332263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四角形: 角を丸くする 4">
            <a:extLst>
              <a:ext uri="{FF2B5EF4-FFF2-40B4-BE49-F238E27FC236}">
                <a16:creationId xmlns:a16="http://schemas.microsoft.com/office/drawing/2014/main" id="{AF60F89B-ED16-F146-F0D5-3B57FC1C3816}"/>
              </a:ext>
            </a:extLst>
          </p:cNvPr>
          <p:cNvSpPr/>
          <p:nvPr/>
        </p:nvSpPr>
        <p:spPr>
          <a:xfrm>
            <a:off x="152400" y="4659782"/>
            <a:ext cx="11972544" cy="1016813"/>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3978735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6CE8D8-BC8A-7AF5-221B-EB14512BF838}"/>
              </a:ext>
            </a:extLst>
          </p:cNvPr>
          <p:cNvSpPr>
            <a:spLocks noGrp="1"/>
          </p:cNvSpPr>
          <p:nvPr>
            <p:ph type="title"/>
          </p:nvPr>
        </p:nvSpPr>
        <p:spPr>
          <a:xfrm>
            <a:off x="0" y="1"/>
            <a:ext cx="12192000" cy="596187"/>
          </a:xfrm>
          <a:solidFill>
            <a:schemeClr val="accent6">
              <a:lumMod val="20000"/>
              <a:lumOff val="80000"/>
            </a:schemeClr>
          </a:solidFill>
        </p:spPr>
        <p:txBody>
          <a:bodyPr>
            <a:noAutofit/>
          </a:bodyPr>
          <a:lstStyle/>
          <a:p>
            <a:r>
              <a:rPr kumimoji="1" lang="en-US" altLang="ja-JP" sz="2000" b="1" dirty="0">
                <a:solidFill>
                  <a:srgbClr val="FF0000"/>
                </a:solidFill>
                <a:latin typeface="Arial" panose="020B0604020202020204" pitchFamily="34" charset="0"/>
                <a:cs typeface="Arial" panose="020B0604020202020204" pitchFamily="34" charset="0"/>
              </a:rPr>
              <a:t>FFC</a:t>
            </a:r>
            <a:r>
              <a:rPr kumimoji="1" lang="en-US" altLang="ja-JP" sz="1800" b="1" dirty="0">
                <a:latin typeface="Arial" panose="020B0604020202020204" pitchFamily="34" charset="0"/>
                <a:cs typeface="Arial" panose="020B0604020202020204" pitchFamily="34" charset="0"/>
              </a:rPr>
              <a:t> (Example of functional claims of FFC:  The Product containing Ginkgo biloba extract)</a:t>
            </a:r>
            <a:endParaRPr kumimoji="1" lang="ja-JP" altLang="en-US" sz="1800" b="1" dirty="0">
              <a:latin typeface="Arial" panose="020B0604020202020204" pitchFamily="34" charset="0"/>
              <a:cs typeface="Arial" panose="020B0604020202020204" pitchFamily="34" charset="0"/>
            </a:endParaRPr>
          </a:p>
        </p:txBody>
      </p:sp>
      <p:sp>
        <p:nvSpPr>
          <p:cNvPr id="3" name="コンテンツ プレースホルダー 2">
            <a:extLst>
              <a:ext uri="{FF2B5EF4-FFF2-40B4-BE49-F238E27FC236}">
                <a16:creationId xmlns:a16="http://schemas.microsoft.com/office/drawing/2014/main" id="{A6EF15F1-27E7-DBDB-48A7-5C2AD7B35F9E}"/>
              </a:ext>
            </a:extLst>
          </p:cNvPr>
          <p:cNvSpPr>
            <a:spLocks noGrp="1"/>
          </p:cNvSpPr>
          <p:nvPr>
            <p:ph idx="1"/>
          </p:nvPr>
        </p:nvSpPr>
        <p:spPr>
          <a:xfrm>
            <a:off x="-1" y="614477"/>
            <a:ext cx="12191999" cy="5647333"/>
          </a:xfrm>
        </p:spPr>
        <p:txBody>
          <a:bodyPr>
            <a:normAutofit/>
          </a:bodyPr>
          <a:lstStyle/>
          <a:p>
            <a:endParaRPr lang="en-US" altLang="ja-JP" sz="2000" dirty="0">
              <a:latin typeface="Arial" panose="020B0604020202020204" pitchFamily="34" charset="0"/>
              <a:cs typeface="Arial" panose="020B0604020202020204" pitchFamily="34" charset="0"/>
            </a:endParaRPr>
          </a:p>
          <a:p>
            <a:endParaRPr lang="en-US" altLang="ja-JP" sz="2000" dirty="0">
              <a:latin typeface="Arial" panose="020B0604020202020204" pitchFamily="34" charset="0"/>
              <a:cs typeface="Arial" panose="020B0604020202020204" pitchFamily="34" charset="0"/>
            </a:endParaRPr>
          </a:p>
          <a:p>
            <a:endParaRPr lang="en-US" altLang="ja-JP" sz="2000" dirty="0">
              <a:latin typeface="Arial" panose="020B0604020202020204" pitchFamily="34" charset="0"/>
              <a:cs typeface="Arial" panose="020B0604020202020204" pitchFamily="34" charset="0"/>
            </a:endParaRPr>
          </a:p>
          <a:p>
            <a:endParaRPr lang="en-US" altLang="ja-JP" sz="2000" dirty="0">
              <a:latin typeface="Arial" panose="020B0604020202020204" pitchFamily="34" charset="0"/>
              <a:cs typeface="Arial" panose="020B0604020202020204" pitchFamily="34" charset="0"/>
            </a:endParaRPr>
          </a:p>
          <a:p>
            <a:endParaRPr lang="en-US" altLang="ja-JP" sz="2000" dirty="0">
              <a:latin typeface="Arial" panose="020B0604020202020204" pitchFamily="34" charset="0"/>
              <a:cs typeface="Arial" panose="020B0604020202020204" pitchFamily="34" charset="0"/>
            </a:endParaRPr>
          </a:p>
          <a:p>
            <a:endParaRPr lang="en-US" altLang="ja-JP" sz="2000" dirty="0">
              <a:latin typeface="Arial" panose="020B0604020202020204" pitchFamily="34" charset="0"/>
              <a:cs typeface="Arial" panose="020B0604020202020204" pitchFamily="34" charset="0"/>
            </a:endParaRPr>
          </a:p>
          <a:p>
            <a:endParaRPr lang="en-US" altLang="ja-JP" sz="2000" dirty="0">
              <a:latin typeface="Arial" panose="020B0604020202020204" pitchFamily="34" charset="0"/>
              <a:cs typeface="Arial" panose="020B0604020202020204" pitchFamily="34" charset="0"/>
            </a:endParaRPr>
          </a:p>
          <a:p>
            <a:endParaRPr lang="en-US" altLang="ja-JP" sz="2000" dirty="0">
              <a:latin typeface="Arial" panose="020B0604020202020204" pitchFamily="34" charset="0"/>
              <a:cs typeface="Arial" panose="020B0604020202020204" pitchFamily="34" charset="0"/>
            </a:endParaRPr>
          </a:p>
          <a:p>
            <a:endParaRPr lang="en-US" altLang="ja-JP" sz="2000" dirty="0">
              <a:latin typeface="Arial" panose="020B0604020202020204" pitchFamily="34" charset="0"/>
              <a:cs typeface="Arial" panose="020B0604020202020204" pitchFamily="34" charset="0"/>
            </a:endParaRPr>
          </a:p>
        </p:txBody>
      </p:sp>
      <p:sp>
        <p:nvSpPr>
          <p:cNvPr id="4" name="スライド番号プレースホルダー 3">
            <a:extLst>
              <a:ext uri="{FF2B5EF4-FFF2-40B4-BE49-F238E27FC236}">
                <a16:creationId xmlns:a16="http://schemas.microsoft.com/office/drawing/2014/main" id="{4B565861-BB30-D0CC-55E8-48F3DABD5D98}"/>
              </a:ext>
            </a:extLst>
          </p:cNvPr>
          <p:cNvSpPr>
            <a:spLocks noGrp="1"/>
          </p:cNvSpPr>
          <p:nvPr>
            <p:ph type="sldNum" sz="quarter" idx="12"/>
          </p:nvPr>
        </p:nvSpPr>
        <p:spPr>
          <a:xfrm>
            <a:off x="9448798" y="6492875"/>
            <a:ext cx="2743200" cy="365125"/>
          </a:xfrm>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763A3B6-95A3-4DD6-AF44-B82C74516725}" type="slidenum">
              <a:rPr kumimoji="1" lang="ja-JP" altLang="en-US" sz="1400" b="0" i="0" u="none" strike="noStrike" kern="1200" cap="none" spc="0" normalizeH="0" baseline="0" noProof="0" smtClean="0">
                <a:ln>
                  <a:noFill/>
                </a:ln>
                <a:solidFill>
                  <a:prstClr val="black">
                    <a:tint val="82000"/>
                  </a:prstClr>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400" b="0" i="0" u="none" strike="noStrike" kern="1200" cap="none" spc="0" normalizeH="0" baseline="0" noProof="0" dirty="0">
              <a:ln>
                <a:noFill/>
              </a:ln>
              <a:solidFill>
                <a:prstClr val="black">
                  <a:tint val="82000"/>
                </a:prstClr>
              </a:solidFill>
              <a:effectLst/>
              <a:uLnTx/>
              <a:uFillTx/>
              <a:latin typeface="游ゴシック" panose="02110004020202020204"/>
              <a:ea typeface="游ゴシック" panose="020B0400000000000000" pitchFamily="50" charset="-128"/>
              <a:cs typeface="+mn-cs"/>
            </a:endParaRPr>
          </a:p>
        </p:txBody>
      </p:sp>
      <p:sp>
        <p:nvSpPr>
          <p:cNvPr id="8" name="Rectangle 4">
            <a:extLst>
              <a:ext uri="{FF2B5EF4-FFF2-40B4-BE49-F238E27FC236}">
                <a16:creationId xmlns:a16="http://schemas.microsoft.com/office/drawing/2014/main" id="{71F60A12-A413-094C-0CD2-BAD82F8DAAFC}"/>
              </a:ext>
            </a:extLst>
          </p:cNvPr>
          <p:cNvSpPr>
            <a:spLocks noChangeArrowheads="1"/>
          </p:cNvSpPr>
          <p:nvPr/>
        </p:nvSpPr>
        <p:spPr bwMode="auto">
          <a:xfrm>
            <a:off x="0" y="0"/>
            <a:ext cx="23304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ja-JP" altLang="ja-JP" sz="1800" b="0" i="0" u="none" strike="noStrike" kern="1200" cap="none" spc="0" normalizeH="0" baseline="0" noProof="0">
                <a:ln>
                  <a:noFill/>
                </a:ln>
                <a:solidFill>
                  <a:srgbClr val="000000"/>
                </a:solidFill>
                <a:effectLst/>
                <a:uLnTx/>
                <a:uFillTx/>
                <a:latin typeface="Arial" panose="020B0604020202020204" pitchFamily="34" charset="0"/>
                <a:ea typeface="Söhne"/>
                <a:cs typeface="+mn-cs"/>
              </a:rPr>
            </a:b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sp>
        <p:nvSpPr>
          <p:cNvPr id="11" name="Rectangle 6">
            <a:extLst>
              <a:ext uri="{FF2B5EF4-FFF2-40B4-BE49-F238E27FC236}">
                <a16:creationId xmlns:a16="http://schemas.microsoft.com/office/drawing/2014/main" id="{CA8582E3-CB9B-0CC0-19A4-707B11AC9057}"/>
              </a:ext>
            </a:extLst>
          </p:cNvPr>
          <p:cNvSpPr>
            <a:spLocks noChangeArrowheads="1"/>
          </p:cNvSpPr>
          <p:nvPr/>
        </p:nvSpPr>
        <p:spPr bwMode="auto">
          <a:xfrm>
            <a:off x="152400" y="152400"/>
            <a:ext cx="23304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ja-JP" altLang="ja-JP" sz="1800" b="0" i="0" u="none" strike="noStrike" kern="1200" cap="none" spc="0" normalizeH="0" baseline="0" noProof="0">
                <a:ln>
                  <a:noFill/>
                </a:ln>
                <a:solidFill>
                  <a:srgbClr val="000000"/>
                </a:solidFill>
                <a:effectLst/>
                <a:uLnTx/>
                <a:uFillTx/>
                <a:latin typeface="Arial" panose="020B0604020202020204" pitchFamily="34" charset="0"/>
                <a:ea typeface="Söhne"/>
                <a:cs typeface="+mn-cs"/>
              </a:rPr>
            </a:b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graphicFrame>
        <p:nvGraphicFramePr>
          <p:cNvPr id="12" name="表 11">
            <a:extLst>
              <a:ext uri="{FF2B5EF4-FFF2-40B4-BE49-F238E27FC236}">
                <a16:creationId xmlns:a16="http://schemas.microsoft.com/office/drawing/2014/main" id="{EB879EB0-348B-8A49-1351-25BA10F9DFEB}"/>
              </a:ext>
            </a:extLst>
          </p:cNvPr>
          <p:cNvGraphicFramePr>
            <a:graphicFrameLocks noGrp="1"/>
          </p:cNvGraphicFramePr>
          <p:nvPr>
            <p:extLst>
              <p:ext uri="{D42A27DB-BD31-4B8C-83A1-F6EECF244321}">
                <p14:modId xmlns:p14="http://schemas.microsoft.com/office/powerpoint/2010/main" val="1959442400"/>
              </p:ext>
            </p:extLst>
          </p:nvPr>
        </p:nvGraphicFramePr>
        <p:xfrm>
          <a:off x="109726" y="1249939"/>
          <a:ext cx="11972544" cy="3875469"/>
        </p:xfrm>
        <a:graphic>
          <a:graphicData uri="http://schemas.openxmlformats.org/drawingml/2006/table">
            <a:tbl>
              <a:tblPr firstRow="1" bandRow="1">
                <a:tableStyleId>{6E25E649-3F16-4E02-A733-19D2CDBF48F0}</a:tableStyleId>
              </a:tblPr>
              <a:tblGrid>
                <a:gridCol w="2510333">
                  <a:extLst>
                    <a:ext uri="{9D8B030D-6E8A-4147-A177-3AD203B41FA5}">
                      <a16:colId xmlns:a16="http://schemas.microsoft.com/office/drawing/2014/main" val="1876851445"/>
                    </a:ext>
                  </a:extLst>
                </a:gridCol>
                <a:gridCol w="9462211">
                  <a:extLst>
                    <a:ext uri="{9D8B030D-6E8A-4147-A177-3AD203B41FA5}">
                      <a16:colId xmlns:a16="http://schemas.microsoft.com/office/drawing/2014/main" val="1946521939"/>
                    </a:ext>
                  </a:extLst>
                </a:gridCol>
              </a:tblGrid>
              <a:tr h="389789">
                <a:tc>
                  <a:txBody>
                    <a:bodyPr/>
                    <a:lstStyle/>
                    <a:p>
                      <a:pPr algn="ctr"/>
                      <a:r>
                        <a:rPr kumimoji="1" lang="en-US" altLang="ja-JP" sz="1800" dirty="0">
                          <a:latin typeface="Arial" panose="020B0604020202020204" pitchFamily="34" charset="0"/>
                          <a:cs typeface="Arial" panose="020B0604020202020204" pitchFamily="34" charset="0"/>
                        </a:rPr>
                        <a:t>Functional substance</a:t>
                      </a:r>
                      <a:endParaRPr kumimoji="1" lang="ja-JP" altLang="en-US" sz="1800" dirty="0">
                        <a:latin typeface="Arial" panose="020B0604020202020204" pitchFamily="34" charset="0"/>
                        <a:cs typeface="Arial" panose="020B0604020202020204" pitchFamily="34" charset="0"/>
                      </a:endParaRPr>
                    </a:p>
                  </a:txBody>
                  <a:tcPr/>
                </a:tc>
                <a:tc>
                  <a:txBody>
                    <a:bodyPr/>
                    <a:lstStyle/>
                    <a:p>
                      <a:pPr algn="ctr"/>
                      <a:r>
                        <a:rPr kumimoji="1" lang="en-US" altLang="ja-JP" sz="1800" dirty="0">
                          <a:latin typeface="Arial" panose="020B0604020202020204" pitchFamily="34" charset="0"/>
                          <a:cs typeface="Arial" panose="020B0604020202020204" pitchFamily="34" charset="0"/>
                        </a:rPr>
                        <a:t>Notified Functional Claim </a:t>
                      </a:r>
                      <a:endParaRPr kumimoji="1" lang="ja-JP" altLang="en-US" sz="1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12499975"/>
                  </a:ext>
                </a:extLst>
              </a:tr>
              <a:tr h="769060">
                <a:tc>
                  <a:txBody>
                    <a:bodyPr/>
                    <a:lstStyle/>
                    <a:p>
                      <a:pPr>
                        <a:lnSpc>
                          <a:spcPct val="150000"/>
                        </a:lnSpc>
                      </a:pPr>
                      <a:r>
                        <a:rPr kumimoji="1" lang="en-US" altLang="ja-JP" sz="2000" dirty="0">
                          <a:latin typeface="Arial" panose="020B0604020202020204" pitchFamily="34" charset="0"/>
                          <a:cs typeface="Arial" panose="020B0604020202020204" pitchFamily="34" charset="0"/>
                        </a:rPr>
                        <a:t>Ginkgo biloba flavonoid glycosides and Ginkgo biloba terpene lactones</a:t>
                      </a:r>
                      <a:endParaRPr kumimoji="1" lang="ja-JP" altLang="en-US" sz="2000" dirty="0">
                        <a:latin typeface="Arial" panose="020B0604020202020204" pitchFamily="34" charset="0"/>
                        <a:cs typeface="Arial" panose="020B0604020202020204" pitchFamily="34" charset="0"/>
                      </a:endParaRPr>
                    </a:p>
                  </a:txBody>
                  <a:tcPr>
                    <a:noFill/>
                  </a:tcPr>
                </a:tc>
                <a:tc>
                  <a:txBody>
                    <a:bodyPr/>
                    <a:lstStyle/>
                    <a:p>
                      <a:pPr marL="269875" indent="0">
                        <a:lnSpc>
                          <a:spcPct val="150000"/>
                        </a:lnSpc>
                      </a:pPr>
                      <a:r>
                        <a:rPr kumimoji="1" lang="en-US" altLang="ja-JP" sz="2000" dirty="0">
                          <a:solidFill>
                            <a:srgbClr val="0000FF"/>
                          </a:solidFill>
                          <a:latin typeface="Arial" panose="020B0604020202020204" pitchFamily="34" charset="0"/>
                          <a:cs typeface="Arial" panose="020B0604020202020204" pitchFamily="34" charset="0"/>
                        </a:rPr>
                        <a:t>This product contains</a:t>
                      </a:r>
                      <a:r>
                        <a:rPr kumimoji="1" lang="ja-JP" altLang="en-US" sz="2000" dirty="0">
                          <a:solidFill>
                            <a:srgbClr val="0000FF"/>
                          </a:solidFill>
                          <a:latin typeface="Arial" panose="020B0604020202020204" pitchFamily="34" charset="0"/>
                          <a:cs typeface="Arial" panose="020B0604020202020204" pitchFamily="34" charset="0"/>
                        </a:rPr>
                        <a:t> </a:t>
                      </a:r>
                      <a:r>
                        <a:rPr kumimoji="1" lang="en-US" altLang="ja-JP" sz="2000" dirty="0">
                          <a:solidFill>
                            <a:srgbClr val="0000FF"/>
                          </a:solidFill>
                          <a:latin typeface="Arial" panose="020B0604020202020204" pitchFamily="34" charset="0"/>
                          <a:cs typeface="Arial" panose="020B0604020202020204" pitchFamily="34" charset="0"/>
                        </a:rPr>
                        <a:t>ginkgo leaves-derived flavonoid and ginkgo leaves-derived terpen lactones. </a:t>
                      </a:r>
                    </a:p>
                    <a:p>
                      <a:pPr marL="269875" indent="0">
                        <a:lnSpc>
                          <a:spcPct val="150000"/>
                        </a:lnSpc>
                      </a:pPr>
                      <a:r>
                        <a:rPr kumimoji="1" lang="en-US" altLang="ja-JP" sz="2000" dirty="0">
                          <a:latin typeface="Arial" panose="020B0604020202020204" pitchFamily="34" charset="0"/>
                          <a:cs typeface="Arial" panose="020B0604020202020204" pitchFamily="34" charset="0"/>
                        </a:rPr>
                        <a:t>Ginkgo leaves-derived flavonoid glycosides and ginkgo leaves-derived terpene lactones </a:t>
                      </a:r>
                      <a:r>
                        <a:rPr kumimoji="1" lang="en-US" altLang="ja-JP" sz="2000" b="0" u="dbl" baseline="0" dirty="0">
                          <a:solidFill>
                            <a:srgbClr val="0000FF"/>
                          </a:solidFill>
                          <a:latin typeface="Arial" panose="020B0604020202020204" pitchFamily="34" charset="0"/>
                          <a:cs typeface="Arial" panose="020B0604020202020204" pitchFamily="34" charset="0"/>
                        </a:rPr>
                        <a:t>have been reported </a:t>
                      </a:r>
                      <a:r>
                        <a:rPr kumimoji="1" lang="en-US" altLang="ja-JP" sz="2000" b="1" dirty="0">
                          <a:solidFill>
                            <a:srgbClr val="FF0000"/>
                          </a:solidFill>
                          <a:latin typeface="Arial" panose="020B0604020202020204" pitchFamily="34" charset="0"/>
                          <a:cs typeface="Arial" panose="020B0604020202020204" pitchFamily="34" charset="0"/>
                        </a:rPr>
                        <a:t>to improve the accuracy of memory </a:t>
                      </a:r>
                      <a:r>
                        <a:rPr kumimoji="1" lang="en-US" altLang="ja-JP" sz="2000" dirty="0">
                          <a:latin typeface="Arial" panose="020B0604020202020204" pitchFamily="34" charset="0"/>
                          <a:cs typeface="Arial" panose="020B0604020202020204" pitchFamily="34" charset="0"/>
                        </a:rPr>
                        <a:t>(the ability to remember and recall information encountered in daily life) </a:t>
                      </a:r>
                      <a:r>
                        <a:rPr kumimoji="1" lang="en-US" altLang="ja-JP" sz="2000" b="1" dirty="0">
                          <a:solidFill>
                            <a:srgbClr val="FF0000"/>
                          </a:solidFill>
                          <a:latin typeface="Arial" panose="020B0604020202020204" pitchFamily="34" charset="0"/>
                          <a:cs typeface="Arial" panose="020B0604020202020204" pitchFamily="34" charset="0"/>
                        </a:rPr>
                        <a:t>and judgment</a:t>
                      </a:r>
                      <a:r>
                        <a:rPr kumimoji="1" lang="en-US" altLang="ja-JP" sz="2000" dirty="0">
                          <a:latin typeface="Arial" panose="020B0604020202020204" pitchFamily="34" charset="0"/>
                          <a:cs typeface="Arial" panose="020B0604020202020204" pitchFamily="34" charset="0"/>
                        </a:rPr>
                        <a:t>, </a:t>
                      </a:r>
                      <a:r>
                        <a:rPr kumimoji="1" lang="en-US" altLang="ja-JP" sz="2000" dirty="0">
                          <a:solidFill>
                            <a:srgbClr val="FF0000"/>
                          </a:solidFill>
                          <a:latin typeface="Arial" panose="020B0604020202020204" pitchFamily="34" charset="0"/>
                          <a:cs typeface="Arial" panose="020B0604020202020204" pitchFamily="34" charset="0"/>
                        </a:rPr>
                        <a:t>which are part of cognitive functions that decline with aging in healthy middle-aged and elderly individuals.</a:t>
                      </a:r>
                      <a:endParaRPr kumimoji="1" lang="ja-JP" altLang="en-US" sz="2000" dirty="0">
                        <a:solidFill>
                          <a:srgbClr val="FF0000"/>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506880387"/>
                  </a:ext>
                </a:extLst>
              </a:tr>
            </a:tbl>
          </a:graphicData>
        </a:graphic>
      </p:graphicFrame>
      <p:pic>
        <p:nvPicPr>
          <p:cNvPr id="13" name="図 1">
            <a:extLst>
              <a:ext uri="{FF2B5EF4-FFF2-40B4-BE49-F238E27FC236}">
                <a16:creationId xmlns:a16="http://schemas.microsoft.com/office/drawing/2014/main" id="{8559ABA8-5132-3B0F-99C3-089091C9C2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40500"/>
            <a:ext cx="332263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直線矢印コネクタ 5">
            <a:extLst>
              <a:ext uri="{FF2B5EF4-FFF2-40B4-BE49-F238E27FC236}">
                <a16:creationId xmlns:a16="http://schemas.microsoft.com/office/drawing/2014/main" id="{350B04E5-B31A-4D55-FAFA-C50A931DD460}"/>
              </a:ext>
            </a:extLst>
          </p:cNvPr>
          <p:cNvCxnSpPr>
            <a:cxnSpLocks/>
          </p:cNvCxnSpPr>
          <p:nvPr/>
        </p:nvCxnSpPr>
        <p:spPr>
          <a:xfrm flipH="1" flipV="1">
            <a:off x="5856514" y="3722914"/>
            <a:ext cx="895416" cy="1997572"/>
          </a:xfrm>
          <a:prstGeom prst="straightConnector1">
            <a:avLst/>
          </a:prstGeom>
          <a:ln>
            <a:solidFill>
              <a:schemeClr val="accent2">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9" name="テキスト ボックス 8">
            <a:extLst>
              <a:ext uri="{FF2B5EF4-FFF2-40B4-BE49-F238E27FC236}">
                <a16:creationId xmlns:a16="http://schemas.microsoft.com/office/drawing/2014/main" id="{3E9CC3FD-2AC0-86D4-812A-61AC8CC0201D}"/>
              </a:ext>
            </a:extLst>
          </p:cNvPr>
          <p:cNvSpPr txBox="1"/>
          <p:nvPr/>
        </p:nvSpPr>
        <p:spPr>
          <a:xfrm>
            <a:off x="1654629" y="5699502"/>
            <a:ext cx="10203542" cy="369332"/>
          </a:xfrm>
          <a:prstGeom prst="rect">
            <a:avLst/>
          </a:prstGeom>
          <a:solidFill>
            <a:schemeClr val="accent4">
              <a:lumMod val="20000"/>
              <a:lumOff val="80000"/>
            </a:schemeClr>
          </a:solidFill>
          <a:ln>
            <a:noFill/>
          </a:ln>
        </p:spPr>
        <p:txBody>
          <a:bodyPr wrap="square" rtlCol="0">
            <a:spAutoFit/>
          </a:bodyPr>
          <a:lstStyle/>
          <a:p>
            <a:r>
              <a:rPr kumimoji="1" lang="en-US" altLang="ja-JP" b="1" dirty="0"/>
              <a:t>This term indicates that the functional claim has been established by a systematic review.</a:t>
            </a:r>
            <a:endParaRPr kumimoji="1" lang="ja-JP" altLang="en-US" b="1" dirty="0"/>
          </a:p>
        </p:txBody>
      </p:sp>
    </p:spTree>
    <p:extLst>
      <p:ext uri="{BB962C8B-B14F-4D97-AF65-F5344CB8AC3E}">
        <p14:creationId xmlns:p14="http://schemas.microsoft.com/office/powerpoint/2010/main" val="2205387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F41DD-0EF8-D393-977A-22ACA179B10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9B059B2-FAB9-3349-34A1-BAA7F83E57A6}"/>
              </a:ext>
            </a:extLst>
          </p:cNvPr>
          <p:cNvSpPr>
            <a:spLocks noGrp="1"/>
          </p:cNvSpPr>
          <p:nvPr>
            <p:ph type="title"/>
          </p:nvPr>
        </p:nvSpPr>
        <p:spPr>
          <a:xfrm>
            <a:off x="0" y="0"/>
            <a:ext cx="12192000" cy="681037"/>
          </a:xfrm>
          <a:solidFill>
            <a:srgbClr val="E4F6DE"/>
          </a:solidFill>
        </p:spPr>
        <p:txBody>
          <a:bodyPr>
            <a:normAutofit/>
          </a:bodyPr>
          <a:lstStyle/>
          <a:p>
            <a:r>
              <a:rPr kumimoji="1" lang="en-US" altLang="ja-JP" sz="2400" dirty="0">
                <a:latin typeface="Arial" panose="020B0604020202020204" pitchFamily="34" charset="0"/>
                <a:cs typeface="Arial" panose="020B0604020202020204" pitchFamily="34" charset="0"/>
              </a:rPr>
              <a:t>  </a:t>
            </a:r>
            <a:r>
              <a:rPr kumimoji="1" lang="en-US" altLang="ja-JP" sz="2800" b="1" dirty="0">
                <a:latin typeface="Arial" panose="020B0604020202020204" pitchFamily="34" charset="0"/>
                <a:cs typeface="Arial" panose="020B0604020202020204" pitchFamily="34" charset="0"/>
              </a:rPr>
              <a:t>Today’s topics</a:t>
            </a:r>
            <a:endParaRPr kumimoji="1" lang="ja-JP" altLang="en-US" sz="2800" b="1" dirty="0">
              <a:latin typeface="Arial" panose="020B0604020202020204" pitchFamily="34" charset="0"/>
              <a:cs typeface="Arial" panose="020B0604020202020204" pitchFamily="34" charset="0"/>
            </a:endParaRPr>
          </a:p>
        </p:txBody>
      </p:sp>
      <p:sp>
        <p:nvSpPr>
          <p:cNvPr id="3" name="コンテンツ プレースホルダー 2">
            <a:extLst>
              <a:ext uri="{FF2B5EF4-FFF2-40B4-BE49-F238E27FC236}">
                <a16:creationId xmlns:a16="http://schemas.microsoft.com/office/drawing/2014/main" id="{079FCA76-98D7-DB9A-7B2E-8F04000BD64E}"/>
              </a:ext>
            </a:extLst>
          </p:cNvPr>
          <p:cNvSpPr>
            <a:spLocks noGrp="1"/>
          </p:cNvSpPr>
          <p:nvPr>
            <p:ph idx="1"/>
          </p:nvPr>
        </p:nvSpPr>
        <p:spPr>
          <a:xfrm>
            <a:off x="101601" y="1262064"/>
            <a:ext cx="11959770" cy="3854900"/>
          </a:xfrm>
          <a:noFill/>
        </p:spPr>
        <p:txBody>
          <a:bodyPr>
            <a:normAutofit/>
          </a:bodyPr>
          <a:lstStyle/>
          <a:p>
            <a:pPr marL="623888" indent="-536575">
              <a:spcBef>
                <a:spcPts val="1800"/>
              </a:spcBef>
              <a:buFont typeface="+mj-lt"/>
              <a:buAutoNum type="arabicPeriod"/>
            </a:pPr>
            <a:r>
              <a:rPr lang="en-US" altLang="ja-JP" sz="2400" b="1" dirty="0">
                <a:solidFill>
                  <a:schemeClr val="bg1">
                    <a:lumMod val="75000"/>
                  </a:schemeClr>
                </a:solidFill>
                <a:latin typeface="Arial" panose="020B0604020202020204" pitchFamily="34" charset="0"/>
                <a:cs typeface="Arial" panose="020B0604020202020204" pitchFamily="34" charset="0"/>
              </a:rPr>
              <a:t>Positioning of So-called “Health Foods” and Foods with Health Claims (FHC)</a:t>
            </a:r>
          </a:p>
          <a:p>
            <a:pPr marL="623888" indent="-536575">
              <a:spcBef>
                <a:spcPts val="1800"/>
              </a:spcBef>
              <a:buFont typeface="+mj-lt"/>
              <a:buAutoNum type="arabicPeriod"/>
            </a:pPr>
            <a:r>
              <a:rPr lang="en-US" altLang="ja-JP" sz="2400" b="1" dirty="0">
                <a:solidFill>
                  <a:schemeClr val="bg1">
                    <a:lumMod val="75000"/>
                  </a:schemeClr>
                </a:solidFill>
                <a:latin typeface="Arial" panose="020B0604020202020204" pitchFamily="34" charset="0"/>
                <a:cs typeface="Arial" panose="020B0604020202020204" pitchFamily="34" charset="0"/>
              </a:rPr>
              <a:t>The three categories classified under FHC</a:t>
            </a:r>
          </a:p>
          <a:p>
            <a:pPr marL="1611313" indent="-623888">
              <a:spcBef>
                <a:spcPts val="1800"/>
              </a:spcBef>
              <a:buAutoNum type="arabicParenBoth"/>
            </a:pPr>
            <a:r>
              <a:rPr lang="en-US" altLang="ja-JP" sz="2400" dirty="0">
                <a:solidFill>
                  <a:schemeClr val="bg1">
                    <a:lumMod val="75000"/>
                  </a:schemeClr>
                </a:solidFill>
                <a:latin typeface="Arial" panose="020B0604020202020204" pitchFamily="34" charset="0"/>
                <a:cs typeface="Arial" panose="020B0604020202020204" pitchFamily="34" charset="0"/>
              </a:rPr>
              <a:t>Food for Specified Health Uses </a:t>
            </a:r>
            <a:r>
              <a:rPr lang="en-US" altLang="ja-JP" sz="2400" b="1" dirty="0">
                <a:solidFill>
                  <a:schemeClr val="bg1">
                    <a:lumMod val="75000"/>
                  </a:schemeClr>
                </a:solidFill>
                <a:latin typeface="Arial" panose="020B0604020202020204" pitchFamily="34" charset="0"/>
                <a:cs typeface="Arial" panose="020B0604020202020204" pitchFamily="34" charset="0"/>
              </a:rPr>
              <a:t>(FOSHU)</a:t>
            </a:r>
          </a:p>
          <a:p>
            <a:pPr marL="1611313" indent="-623888">
              <a:spcBef>
                <a:spcPts val="1800"/>
              </a:spcBef>
              <a:buAutoNum type="arabicParenBoth"/>
            </a:pPr>
            <a:r>
              <a:rPr lang="en-US" altLang="ja-JP" sz="2400" dirty="0">
                <a:solidFill>
                  <a:schemeClr val="bg1">
                    <a:lumMod val="75000"/>
                  </a:schemeClr>
                </a:solidFill>
                <a:latin typeface="Arial" panose="020B0604020202020204" pitchFamily="34" charset="0"/>
                <a:cs typeface="Arial" panose="020B0604020202020204" pitchFamily="34" charset="0"/>
              </a:rPr>
              <a:t>Foods with Nutrient Function Claims </a:t>
            </a:r>
            <a:r>
              <a:rPr lang="en-US" altLang="ja-JP" sz="2400" b="1" dirty="0">
                <a:solidFill>
                  <a:schemeClr val="bg1">
                    <a:lumMod val="75000"/>
                  </a:schemeClr>
                </a:solidFill>
                <a:latin typeface="Arial" panose="020B0604020202020204" pitchFamily="34" charset="0"/>
                <a:cs typeface="Arial" panose="020B0604020202020204" pitchFamily="34" charset="0"/>
              </a:rPr>
              <a:t>(FNFC)</a:t>
            </a:r>
          </a:p>
          <a:p>
            <a:pPr marL="1611313" indent="-623888">
              <a:spcBef>
                <a:spcPts val="1800"/>
              </a:spcBef>
              <a:buAutoNum type="arabicParenBoth"/>
            </a:pPr>
            <a:r>
              <a:rPr lang="en-US" altLang="ja-JP" sz="2400" dirty="0">
                <a:solidFill>
                  <a:schemeClr val="bg1">
                    <a:lumMod val="75000"/>
                  </a:schemeClr>
                </a:solidFill>
                <a:latin typeface="Arial" panose="020B0604020202020204" pitchFamily="34" charset="0"/>
                <a:cs typeface="Arial" panose="020B0604020202020204" pitchFamily="34" charset="0"/>
              </a:rPr>
              <a:t>Foods with Function Claims </a:t>
            </a:r>
            <a:r>
              <a:rPr lang="en-US" altLang="ja-JP" sz="2400" b="1" dirty="0">
                <a:solidFill>
                  <a:schemeClr val="bg1">
                    <a:lumMod val="75000"/>
                  </a:schemeClr>
                </a:solidFill>
                <a:latin typeface="Arial" panose="020B0604020202020204" pitchFamily="34" charset="0"/>
                <a:cs typeface="Arial" panose="020B0604020202020204" pitchFamily="34" charset="0"/>
              </a:rPr>
              <a:t>(FFC)</a:t>
            </a:r>
          </a:p>
          <a:p>
            <a:pPr marL="623888" indent="-536575">
              <a:lnSpc>
                <a:spcPct val="100000"/>
              </a:lnSpc>
              <a:spcBef>
                <a:spcPts val="3000"/>
              </a:spcBef>
              <a:buFont typeface="+mj-lt"/>
              <a:buAutoNum type="arabicPeriod" startAt="3"/>
            </a:pPr>
            <a:r>
              <a:rPr kumimoji="1" lang="en-US" altLang="ja-JP" sz="2400" b="1" dirty="0">
                <a:solidFill>
                  <a:schemeClr val="accent6">
                    <a:lumMod val="50000"/>
                  </a:schemeClr>
                </a:solidFill>
                <a:latin typeface="Arial" panose="020B0604020202020204" pitchFamily="34" charset="0"/>
                <a:cs typeface="Arial" panose="020B0604020202020204" pitchFamily="34" charset="0"/>
              </a:rPr>
              <a:t>The importance of Safety and Quality Assurance in Health Foods, especially Dietary Supplements</a:t>
            </a:r>
            <a:endParaRPr lang="en-US" altLang="ja-JP" sz="2000" dirty="0">
              <a:solidFill>
                <a:schemeClr val="accent6">
                  <a:lumMod val="50000"/>
                </a:schemeClr>
              </a:solidFill>
            </a:endParaRPr>
          </a:p>
        </p:txBody>
      </p:sp>
      <p:sp>
        <p:nvSpPr>
          <p:cNvPr id="4" name="スライド番号プレースホルダー 3">
            <a:extLst>
              <a:ext uri="{FF2B5EF4-FFF2-40B4-BE49-F238E27FC236}">
                <a16:creationId xmlns:a16="http://schemas.microsoft.com/office/drawing/2014/main" id="{CDBECCF4-DA90-4225-A897-6E3FD1F3C5A9}"/>
              </a:ext>
            </a:extLst>
          </p:cNvPr>
          <p:cNvSpPr>
            <a:spLocks noGrp="1"/>
          </p:cNvSpPr>
          <p:nvPr>
            <p:ph type="sldNum" sz="quarter" idx="12"/>
          </p:nvPr>
        </p:nvSpPr>
        <p:spPr>
          <a:xfrm>
            <a:off x="9448800" y="6492875"/>
            <a:ext cx="2743200" cy="365125"/>
          </a:xfrm>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763A3B6-95A3-4DD6-AF44-B82C74516725}" type="slidenum">
              <a:rPr kumimoji="1" lang="ja-JP" altLang="en-US" sz="1400" b="0" i="0" u="none" strike="noStrike" kern="1200" cap="none" spc="0" normalizeH="0" baseline="0" noProof="0" smtClean="0">
                <a:ln>
                  <a:noFill/>
                </a:ln>
                <a:solidFill>
                  <a:prstClr val="black">
                    <a:tint val="82000"/>
                  </a:prstClr>
                </a:solidFill>
                <a:effectLst/>
                <a:uLnTx/>
                <a:uFillTx/>
                <a:latin typeface="Arial" panose="020B0604020202020204" pitchFamily="34" charset="0"/>
                <a:ea typeface="游ゴシック" panose="020B0400000000000000" pitchFamily="50"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400" b="0" i="0" u="none" strike="noStrike" kern="1200" cap="none" spc="0" normalizeH="0" baseline="0" noProof="0" dirty="0">
              <a:ln>
                <a:noFill/>
              </a:ln>
              <a:solidFill>
                <a:prstClr val="black">
                  <a:tint val="82000"/>
                </a:prstClr>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pic>
        <p:nvPicPr>
          <p:cNvPr id="14" name="図 1">
            <a:extLst>
              <a:ext uri="{FF2B5EF4-FFF2-40B4-BE49-F238E27FC236}">
                <a16:creationId xmlns:a16="http://schemas.microsoft.com/office/drawing/2014/main" id="{F4556DFE-17D9-AAF3-25CE-389298508A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16687"/>
            <a:ext cx="332263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7">
            <a:extLst>
              <a:ext uri="{FF2B5EF4-FFF2-40B4-BE49-F238E27FC236}">
                <a16:creationId xmlns:a16="http://schemas.microsoft.com/office/drawing/2014/main" id="{27CDCB9B-3C47-808E-30FF-B841A9E164F2}"/>
              </a:ext>
            </a:extLst>
          </p:cNvPr>
          <p:cNvPicPr>
            <a:picLocks noChangeAspect="1"/>
          </p:cNvPicPr>
          <p:nvPr/>
        </p:nvPicPr>
        <p:blipFill>
          <a:blip r:embed="rId3"/>
          <a:stretch>
            <a:fillRect/>
          </a:stretch>
        </p:blipFill>
        <p:spPr>
          <a:xfrm>
            <a:off x="9592607" y="5035165"/>
            <a:ext cx="2310584" cy="1731414"/>
          </a:xfrm>
          <a:prstGeom prst="rect">
            <a:avLst/>
          </a:prstGeom>
        </p:spPr>
      </p:pic>
    </p:spTree>
    <p:extLst>
      <p:ext uri="{BB962C8B-B14F-4D97-AF65-F5344CB8AC3E}">
        <p14:creationId xmlns:p14="http://schemas.microsoft.com/office/powerpoint/2010/main" val="1060987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0B24A63F-353A-5D8B-8936-C8D8A6E4BA11}"/>
              </a:ext>
            </a:extLst>
          </p:cNvPr>
          <p:cNvPicPr>
            <a:picLocks noChangeAspect="1"/>
          </p:cNvPicPr>
          <p:nvPr/>
        </p:nvPicPr>
        <p:blipFill>
          <a:blip r:embed="rId3"/>
          <a:stretch>
            <a:fillRect/>
          </a:stretch>
        </p:blipFill>
        <p:spPr>
          <a:xfrm>
            <a:off x="10634517" y="1094725"/>
            <a:ext cx="1376801" cy="1961623"/>
          </a:xfrm>
          <a:prstGeom prst="rect">
            <a:avLst/>
          </a:prstGeom>
        </p:spPr>
      </p:pic>
      <p:sp>
        <p:nvSpPr>
          <p:cNvPr id="3" name="正方形/長方形 2">
            <a:extLst>
              <a:ext uri="{FF2B5EF4-FFF2-40B4-BE49-F238E27FC236}">
                <a16:creationId xmlns:a16="http://schemas.microsoft.com/office/drawing/2014/main" id="{11A57F84-EA69-9500-EFBB-440A357DFB2E}"/>
              </a:ext>
            </a:extLst>
          </p:cNvPr>
          <p:cNvSpPr/>
          <p:nvPr/>
        </p:nvSpPr>
        <p:spPr>
          <a:xfrm>
            <a:off x="0" y="936336"/>
            <a:ext cx="12192000" cy="4071052"/>
          </a:xfrm>
          <a:prstGeom prst="rect">
            <a:avLst/>
          </a:prstGeom>
          <a:noFill/>
          <a:ln w="28575">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110004020202020204"/>
              <a:ea typeface="游ゴシック" panose="020B0400000000000000" pitchFamily="50" charset="-128"/>
              <a:cs typeface="+mn-cs"/>
            </a:endParaRPr>
          </a:p>
        </p:txBody>
      </p:sp>
      <p:sp>
        <p:nvSpPr>
          <p:cNvPr id="2" name="タイトル 1">
            <a:extLst>
              <a:ext uri="{FF2B5EF4-FFF2-40B4-BE49-F238E27FC236}">
                <a16:creationId xmlns:a16="http://schemas.microsoft.com/office/drawing/2014/main" id="{A53EE6AF-3619-B849-0B35-CF958516E57D}"/>
              </a:ext>
            </a:extLst>
          </p:cNvPr>
          <p:cNvSpPr>
            <a:spLocks noGrp="1"/>
          </p:cNvSpPr>
          <p:nvPr>
            <p:ph type="title"/>
          </p:nvPr>
        </p:nvSpPr>
        <p:spPr>
          <a:xfrm>
            <a:off x="0" y="0"/>
            <a:ext cx="12192000" cy="1071085"/>
          </a:xfrm>
          <a:solidFill>
            <a:srgbClr val="E4F6DE"/>
          </a:solidFill>
        </p:spPr>
        <p:txBody>
          <a:bodyPr>
            <a:normAutofit fontScale="90000"/>
          </a:bodyPr>
          <a:lstStyle/>
          <a:p>
            <a:pPr algn="ctr">
              <a:lnSpc>
                <a:spcPct val="100000"/>
              </a:lnSpc>
              <a:spcBef>
                <a:spcPts val="1200"/>
              </a:spcBef>
              <a:tabLst>
                <a:tab pos="4035425" algn="l"/>
              </a:tabLst>
            </a:pPr>
            <a:r>
              <a:rPr kumimoji="1" lang="en-US" altLang="ja-JP" sz="2200" b="1" dirty="0">
                <a:latin typeface="Arial" panose="020B0604020202020204" pitchFamily="34" charset="0"/>
                <a:ea typeface="+mn-ea"/>
                <a:cs typeface="Arial" panose="020B0604020202020204" pitchFamily="34" charset="0"/>
              </a:rPr>
              <a:t>Guidelines for Safety Self-Inspection of Dietary Supplement Raw Materials and  </a:t>
            </a:r>
            <a:br>
              <a:rPr kumimoji="1" lang="en-US" altLang="ja-JP" sz="2200" b="1" dirty="0">
                <a:latin typeface="Arial" panose="020B0604020202020204" pitchFamily="34" charset="0"/>
                <a:ea typeface="+mn-ea"/>
                <a:cs typeface="Arial" panose="020B0604020202020204" pitchFamily="34" charset="0"/>
              </a:rPr>
            </a:br>
            <a:r>
              <a:rPr lang="en-US" altLang="ja-JP" sz="2200" b="1" dirty="0">
                <a:latin typeface="Arial" panose="020B0604020202020204" pitchFamily="34" charset="0"/>
                <a:ea typeface="+mn-ea"/>
                <a:cs typeface="Arial" panose="020B0604020202020204" pitchFamily="34" charset="0"/>
              </a:rPr>
              <a:t>Appropriate product design</a:t>
            </a:r>
            <a:r>
              <a:rPr kumimoji="1" lang="en-US" altLang="ja-JP" sz="2200" b="1" dirty="0">
                <a:latin typeface="Arial" panose="020B0604020202020204" pitchFamily="34" charset="0"/>
                <a:ea typeface="+mn-ea"/>
                <a:cs typeface="Arial" panose="020B0604020202020204" pitchFamily="34" charset="0"/>
              </a:rPr>
              <a:t>, and GMP Guideline</a:t>
            </a:r>
            <a:br>
              <a:rPr kumimoji="1" lang="en-US" altLang="ja-JP" sz="2000" b="1" dirty="0">
                <a:latin typeface="Arial" panose="020B0604020202020204" pitchFamily="34" charset="0"/>
                <a:ea typeface="+mn-ea"/>
                <a:cs typeface="Arial" panose="020B0604020202020204" pitchFamily="34" charset="0"/>
              </a:rPr>
            </a:br>
            <a:r>
              <a:rPr kumimoji="1" lang="en-US" altLang="ja-JP" sz="2000" b="1" dirty="0">
                <a:solidFill>
                  <a:schemeClr val="accent2">
                    <a:lumMod val="50000"/>
                  </a:schemeClr>
                </a:solidFill>
                <a:latin typeface="Arial" panose="020B0604020202020204" pitchFamily="34" charset="0"/>
                <a:ea typeface="+mn-ea"/>
                <a:cs typeface="Arial" panose="020B0604020202020204" pitchFamily="34" charset="0"/>
              </a:rPr>
              <a:t>                                                                                  ( The </a:t>
            </a:r>
            <a:r>
              <a:rPr lang="en-US" altLang="ja-JP" sz="1800" b="1" dirty="0">
                <a:solidFill>
                  <a:schemeClr val="accent2">
                    <a:lumMod val="50000"/>
                  </a:schemeClr>
                </a:solidFill>
                <a:latin typeface="Arial" panose="020B0604020202020204" pitchFamily="34" charset="0"/>
                <a:cs typeface="Arial" panose="020B0604020202020204" pitchFamily="34" charset="0"/>
              </a:rPr>
              <a:t>Notification issued by the MHLW in 2005 and revised in 2024 )</a:t>
            </a:r>
            <a:endParaRPr kumimoji="1" lang="ja-JP" altLang="en-US" sz="1800" b="1" dirty="0">
              <a:solidFill>
                <a:schemeClr val="accent2">
                  <a:lumMod val="50000"/>
                </a:schemeClr>
              </a:solidFill>
              <a:latin typeface="Arial" panose="020B0604020202020204" pitchFamily="34" charset="0"/>
              <a:ea typeface="+mn-ea"/>
              <a:cs typeface="Arial" panose="020B0604020202020204" pitchFamily="34" charset="0"/>
            </a:endParaRPr>
          </a:p>
        </p:txBody>
      </p:sp>
      <p:sp>
        <p:nvSpPr>
          <p:cNvPr id="5" name="スライド番号プレースホルダー 4">
            <a:extLst>
              <a:ext uri="{FF2B5EF4-FFF2-40B4-BE49-F238E27FC236}">
                <a16:creationId xmlns:a16="http://schemas.microsoft.com/office/drawing/2014/main" id="{B8264346-EA66-A42A-FFB2-7DC39D17F027}"/>
              </a:ext>
            </a:extLst>
          </p:cNvPr>
          <p:cNvSpPr>
            <a:spLocks noGrp="1"/>
          </p:cNvSpPr>
          <p:nvPr>
            <p:ph type="sldNum" sz="quarter" idx="12"/>
          </p:nvPr>
        </p:nvSpPr>
        <p:spPr>
          <a:xfrm>
            <a:off x="9364205" y="6514443"/>
            <a:ext cx="2743200" cy="365125"/>
          </a:xfrm>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763A3B6-95A3-4DD6-AF44-B82C74516725}" type="slidenum">
              <a:rPr kumimoji="1" lang="ja-JP" altLang="en-US" sz="1400" b="0" i="0" u="none" strike="noStrike" kern="1200" cap="none" spc="0" normalizeH="0" baseline="0" noProof="0" smtClean="0">
                <a:ln>
                  <a:noFill/>
                </a:ln>
                <a:solidFill>
                  <a:prstClr val="black">
                    <a:tint val="82000"/>
                  </a:prstClr>
                </a:solidFill>
                <a:effectLst/>
                <a:uLnTx/>
                <a:uFillTx/>
                <a:latin typeface="Arial" panose="020B0604020202020204" pitchFamily="34" charset="0"/>
                <a:ea typeface="游ゴシック" panose="020B0400000000000000" pitchFamily="50"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400" b="0" i="0" u="none" strike="noStrike" kern="1200" cap="none" spc="0" normalizeH="0" baseline="0" noProof="0" dirty="0">
              <a:ln>
                <a:noFill/>
              </a:ln>
              <a:solidFill>
                <a:prstClr val="black">
                  <a:tint val="82000"/>
                </a:prstClr>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11" name="テキスト ボックス 10">
            <a:extLst>
              <a:ext uri="{FF2B5EF4-FFF2-40B4-BE49-F238E27FC236}">
                <a16:creationId xmlns:a16="http://schemas.microsoft.com/office/drawing/2014/main" id="{0EB18786-29B2-3B77-2843-A3CE25B04868}"/>
              </a:ext>
            </a:extLst>
          </p:cNvPr>
          <p:cNvSpPr txBox="1"/>
          <p:nvPr/>
        </p:nvSpPr>
        <p:spPr>
          <a:xfrm>
            <a:off x="131123" y="4960052"/>
            <a:ext cx="11929753" cy="1077218"/>
          </a:xfrm>
          <a:prstGeom prst="rect">
            <a:avLst/>
          </a:prstGeom>
          <a:solidFill>
            <a:srgbClr val="FFF9E7"/>
          </a:solidFill>
          <a:ln w="38100">
            <a:solidFill>
              <a:schemeClr val="tx1"/>
            </a:solidFill>
          </a:ln>
        </p:spPr>
        <p:txBody>
          <a:bodyPr wrap="square" rtlCol="0">
            <a:spAutoFit/>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Confirm </a:t>
            </a:r>
            <a:r>
              <a:rPr kumimoji="1" lang="en-US" altLang="ja-JP" sz="1600" b="1" i="0" u="none" strike="noStrike" kern="1200" cap="none" spc="0" normalizeH="0" baseline="0" noProof="0" dirty="0">
                <a:ln>
                  <a:noFill/>
                </a:ln>
                <a:solidFill>
                  <a:srgbClr val="FF0000"/>
                </a:solidFill>
                <a:effectLst/>
                <a:uLnTx/>
                <a:uFillTx/>
                <a:latin typeface="Arial" panose="020B0604020202020204" pitchFamily="34" charset="0"/>
                <a:ea typeface="游ゴシック" panose="020B0400000000000000" pitchFamily="50" charset="-128"/>
                <a:cs typeface="Arial" panose="020B0604020202020204" pitchFamily="34" charset="0"/>
              </a:rPr>
              <a:t>history of safe use </a:t>
            </a:r>
            <a:r>
              <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(consumption record)</a:t>
            </a:r>
            <a:endParaRPr kumimoji="1" lang="en-US" altLang="ja-JP" sz="1600" b="1" i="0" u="none" strike="noStrike" kern="1200" cap="none" spc="0" normalizeH="0" baseline="0" noProof="0" dirty="0">
              <a:ln>
                <a:noFill/>
              </a:ln>
              <a:solidFill>
                <a:srgbClr val="FF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Collect and assess </a:t>
            </a:r>
            <a:r>
              <a:rPr kumimoji="1" lang="en-US" altLang="ja-JP" sz="1600" b="1" i="0" u="none" strike="noStrike" kern="1200" cap="none" spc="0" normalizeH="0" baseline="0" noProof="0" dirty="0">
                <a:ln>
                  <a:noFill/>
                </a:ln>
                <a:solidFill>
                  <a:srgbClr val="FF0000"/>
                </a:solidFill>
                <a:effectLst/>
                <a:uLnTx/>
                <a:uFillTx/>
                <a:latin typeface="Arial" panose="020B0604020202020204" pitchFamily="34" charset="0"/>
                <a:ea typeface="游ゴシック" panose="020B0400000000000000" pitchFamily="50" charset="-128"/>
                <a:cs typeface="Arial" panose="020B0604020202020204" pitchFamily="34" charset="0"/>
              </a:rPr>
              <a:t>safety and toxicity information </a:t>
            </a:r>
            <a:r>
              <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on source materials, raw materials and their components </a:t>
            </a:r>
            <a:r>
              <a:rPr kumimoji="1" lang="en-US" altLang="ja-JP" sz="1600" b="1" i="0" u="none" strike="noStrike" kern="1200" cap="none" spc="0" normalizeH="0" baseline="0" noProof="0" dirty="0">
                <a:ln>
                  <a:noFill/>
                </a:ln>
                <a:solidFill>
                  <a:srgbClr val="FF0000"/>
                </a:solidFill>
                <a:effectLst/>
                <a:uLnTx/>
                <a:uFillTx/>
                <a:latin typeface="Arial" panose="020B0604020202020204" pitchFamily="34" charset="0"/>
                <a:ea typeface="游ゴシック" panose="020B0400000000000000" pitchFamily="50" charset="-128"/>
                <a:cs typeface="Arial" panose="020B0604020202020204" pitchFamily="34" charset="0"/>
              </a:rPr>
              <a:t>through literature searches.</a:t>
            </a:r>
            <a:r>
              <a:rPr lang="en-US" altLang="ja-JP" sz="1600" dirty="0"/>
              <a:t> </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If safety cannot be guaranteed on the basis of 1 and 2 above, </a:t>
            </a:r>
            <a:r>
              <a:rPr kumimoji="1" lang="en-US" altLang="ja-JP" sz="1600" b="1" i="0" u="none" strike="noStrike" kern="1200" cap="none" spc="0" normalizeH="0" baseline="0" noProof="0" dirty="0">
                <a:ln>
                  <a:noFill/>
                </a:ln>
                <a:solidFill>
                  <a:srgbClr val="FF0000"/>
                </a:solidFill>
                <a:effectLst/>
                <a:uLnTx/>
                <a:uFillTx/>
                <a:latin typeface="Arial" panose="020B0604020202020204" pitchFamily="34" charset="0"/>
                <a:ea typeface="游ゴシック" panose="020B0400000000000000" pitchFamily="50" charset="-128"/>
                <a:cs typeface="Arial" panose="020B0604020202020204" pitchFamily="34" charset="0"/>
              </a:rPr>
              <a:t>toxicity studies shall be conducted </a:t>
            </a:r>
            <a:r>
              <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using the raw material, etc.</a:t>
            </a:r>
          </a:p>
        </p:txBody>
      </p:sp>
      <p:sp>
        <p:nvSpPr>
          <p:cNvPr id="14" name="テキスト ボックス 13">
            <a:extLst>
              <a:ext uri="{FF2B5EF4-FFF2-40B4-BE49-F238E27FC236}">
                <a16:creationId xmlns:a16="http://schemas.microsoft.com/office/drawing/2014/main" id="{B4647DE9-687B-1B5E-C09F-B0D75C842EBE}"/>
              </a:ext>
            </a:extLst>
          </p:cNvPr>
          <p:cNvSpPr txBox="1"/>
          <p:nvPr/>
        </p:nvSpPr>
        <p:spPr>
          <a:xfrm>
            <a:off x="114211" y="4618239"/>
            <a:ext cx="6226838" cy="369332"/>
          </a:xfrm>
          <a:prstGeom prst="rect">
            <a:avLst/>
          </a:prstGeom>
          <a:solidFill>
            <a:schemeClr val="accent6">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FF00"/>
                </a:solidFill>
                <a:effectLst/>
                <a:uLnTx/>
                <a:uFillTx/>
                <a:latin typeface="Arial" panose="020B0604020202020204" pitchFamily="34" charset="0"/>
                <a:ea typeface="游ゴシック" panose="020B0400000000000000" pitchFamily="50" charset="-128"/>
                <a:cs typeface="Arial" panose="020B0604020202020204" pitchFamily="34" charset="0"/>
              </a:rPr>
              <a:t>Basic procedure for confirming the raw material safety</a:t>
            </a:r>
            <a:endParaRPr kumimoji="1" lang="ja-JP" altLang="en-US" sz="1800" b="1" i="0" u="none" strike="noStrike" kern="1200" cap="none" spc="0" normalizeH="0" baseline="0" noProof="0" dirty="0">
              <a:ln>
                <a:noFill/>
              </a:ln>
              <a:solidFill>
                <a:srgbClr val="FFFF00"/>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12" name="フローチャート: 結合子 11">
            <a:extLst>
              <a:ext uri="{FF2B5EF4-FFF2-40B4-BE49-F238E27FC236}">
                <a16:creationId xmlns:a16="http://schemas.microsoft.com/office/drawing/2014/main" id="{0FA29CDE-26CE-1616-4F4E-45DCBA97CEA3}"/>
              </a:ext>
            </a:extLst>
          </p:cNvPr>
          <p:cNvSpPr/>
          <p:nvPr/>
        </p:nvSpPr>
        <p:spPr>
          <a:xfrm>
            <a:off x="6412883" y="4524025"/>
            <a:ext cx="380385" cy="376444"/>
          </a:xfrm>
          <a:prstGeom prst="flowChartConnector">
            <a:avLst/>
          </a:prstGeom>
          <a:solidFill>
            <a:srgbClr val="FF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110004020202020204"/>
                <a:ea typeface="游ゴシック" panose="020B0400000000000000" pitchFamily="50" charset="-128"/>
                <a:cs typeface="+mn-cs"/>
              </a:rPr>
              <a:t>１</a:t>
            </a:r>
          </a:p>
        </p:txBody>
      </p:sp>
      <p:pic>
        <p:nvPicPr>
          <p:cNvPr id="6" name="図 5">
            <a:extLst>
              <a:ext uri="{FF2B5EF4-FFF2-40B4-BE49-F238E27FC236}">
                <a16:creationId xmlns:a16="http://schemas.microsoft.com/office/drawing/2014/main" id="{CD41691F-0165-8D14-ED8F-69001D3365A7}"/>
              </a:ext>
            </a:extLst>
          </p:cNvPr>
          <p:cNvPicPr>
            <a:picLocks noChangeAspect="1"/>
          </p:cNvPicPr>
          <p:nvPr/>
        </p:nvPicPr>
        <p:blipFill>
          <a:blip r:embed="rId4"/>
          <a:stretch>
            <a:fillRect/>
          </a:stretch>
        </p:blipFill>
        <p:spPr>
          <a:xfrm>
            <a:off x="0" y="6492208"/>
            <a:ext cx="3828620" cy="365792"/>
          </a:xfrm>
          <a:prstGeom prst="rect">
            <a:avLst/>
          </a:prstGeom>
        </p:spPr>
      </p:pic>
      <p:grpSp>
        <p:nvGrpSpPr>
          <p:cNvPr id="13" name="グループ化 12">
            <a:extLst>
              <a:ext uri="{FF2B5EF4-FFF2-40B4-BE49-F238E27FC236}">
                <a16:creationId xmlns:a16="http://schemas.microsoft.com/office/drawing/2014/main" id="{6DECB26F-2406-13CE-CF6F-ECB1FE9ECF77}"/>
              </a:ext>
            </a:extLst>
          </p:cNvPr>
          <p:cNvGrpSpPr/>
          <p:nvPr/>
        </p:nvGrpSpPr>
        <p:grpSpPr>
          <a:xfrm>
            <a:off x="0" y="1162556"/>
            <a:ext cx="12208897" cy="2952376"/>
            <a:chOff x="89970" y="842643"/>
            <a:chExt cx="12196516" cy="2952376"/>
          </a:xfrm>
        </p:grpSpPr>
        <p:pic>
          <p:nvPicPr>
            <p:cNvPr id="70" name="図 31" descr="あす滝さん陳_001.jpg">
              <a:extLst>
                <a:ext uri="{FF2B5EF4-FFF2-40B4-BE49-F238E27FC236}">
                  <a16:creationId xmlns:a16="http://schemas.microsoft.com/office/drawing/2014/main" id="{62087EAB-AB20-E5CF-DFE3-C66CB149031D}"/>
                </a:ext>
              </a:extLst>
            </p:cNvPr>
            <p:cNvPicPr>
              <a:picLocks noChangeAspect="1"/>
            </p:cNvPicPr>
            <p:nvPr/>
          </p:nvPicPr>
          <p:blipFill>
            <a:blip r:embed="rId5">
              <a:lum bright="38000"/>
              <a:extLst>
                <a:ext uri="{28A0092B-C50C-407E-A947-70E740481C1C}">
                  <a14:useLocalDpi xmlns:a14="http://schemas.microsoft.com/office/drawing/2010/main" val="0"/>
                </a:ext>
              </a:extLst>
            </a:blip>
            <a:srcRect/>
            <a:stretch>
              <a:fillRect/>
            </a:stretch>
          </p:blipFill>
          <p:spPr bwMode="auto">
            <a:xfrm>
              <a:off x="3910468" y="1677159"/>
              <a:ext cx="1076097" cy="760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テキスト ボックス 48">
              <a:extLst>
                <a:ext uri="{FF2B5EF4-FFF2-40B4-BE49-F238E27FC236}">
                  <a16:creationId xmlns:a16="http://schemas.microsoft.com/office/drawing/2014/main" id="{C28E4293-C2AC-2FFD-A8B9-2605F2330E65}"/>
                </a:ext>
              </a:extLst>
            </p:cNvPr>
            <p:cNvSpPr txBox="1"/>
            <p:nvPr/>
          </p:nvSpPr>
          <p:spPr>
            <a:xfrm>
              <a:off x="212398" y="1135121"/>
              <a:ext cx="118676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游ゴシック" panose="020B0400000000000000" pitchFamily="50" charset="-128"/>
                  <a:cs typeface="Arial" panose="020B0604020202020204" pitchFamily="34" charset="0"/>
                </a:rPr>
                <a:t>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游ゴシック" panose="020B0400000000000000" pitchFamily="50" charset="-128"/>
                  <a:cs typeface="Arial" panose="020B0604020202020204" pitchFamily="34" charset="0"/>
                </a:rPr>
                <a:t>material</a:t>
              </a:r>
              <a:endParaRPr kumimoji="1" lang="ja-JP" altLang="en-US" sz="1800" b="1" i="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50" name="テキスト ボックス 49">
              <a:extLst>
                <a:ext uri="{FF2B5EF4-FFF2-40B4-BE49-F238E27FC236}">
                  <a16:creationId xmlns:a16="http://schemas.microsoft.com/office/drawing/2014/main" id="{F81AF7F9-32FF-8FF2-CFB9-893E0FA71580}"/>
                </a:ext>
              </a:extLst>
            </p:cNvPr>
            <p:cNvSpPr txBox="1"/>
            <p:nvPr/>
          </p:nvSpPr>
          <p:spPr>
            <a:xfrm>
              <a:off x="1315128" y="1589516"/>
              <a:ext cx="2642427" cy="1169551"/>
            </a:xfrm>
            <a:prstGeom prst="rect">
              <a:avLst/>
            </a:prstGeom>
            <a:noFill/>
          </p:spPr>
          <p:txBody>
            <a:bodyPr wrap="square" rtlCol="0">
              <a:spAutoFit/>
            </a:bodyPr>
            <a:lstStyle/>
            <a:p>
              <a:pPr marL="182563" marR="0" lvl="0" indent="-182563"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en-US" altLang="ja-JP" sz="14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Extraction , fractionation, purification, concentration or drying, etc. from natural products</a:t>
              </a:r>
            </a:p>
            <a:p>
              <a:pPr marL="182563" marR="0" lvl="0" indent="-182563"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en-US" altLang="ja-JP" sz="14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Chemical synthesis</a:t>
              </a:r>
              <a:endParaRPr kumimoji="1" lang="ja-JP" altLang="en-US" sz="14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57" name="楕円 56">
              <a:extLst>
                <a:ext uri="{FF2B5EF4-FFF2-40B4-BE49-F238E27FC236}">
                  <a16:creationId xmlns:a16="http://schemas.microsoft.com/office/drawing/2014/main" id="{D6A2E993-7E68-7F47-1EB5-FAB35EF6DF41}"/>
                </a:ext>
              </a:extLst>
            </p:cNvPr>
            <p:cNvSpPr/>
            <p:nvPr/>
          </p:nvSpPr>
          <p:spPr>
            <a:xfrm>
              <a:off x="133127" y="842643"/>
              <a:ext cx="1198974" cy="1587645"/>
            </a:xfrm>
            <a:prstGeom prst="ellipse">
              <a:avLst/>
            </a:prstGeom>
            <a:no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110004020202020204"/>
                <a:ea typeface="游ゴシック" panose="020B0400000000000000" pitchFamily="50" charset="-128"/>
                <a:cs typeface="+mn-cs"/>
              </a:endParaRPr>
            </a:p>
          </p:txBody>
        </p:sp>
        <p:sp>
          <p:nvSpPr>
            <p:cNvPr id="69" name="テキスト ボックス 68">
              <a:extLst>
                <a:ext uri="{FF2B5EF4-FFF2-40B4-BE49-F238E27FC236}">
                  <a16:creationId xmlns:a16="http://schemas.microsoft.com/office/drawing/2014/main" id="{6844E09F-0134-D0CB-086D-BBE9ECF3D399}"/>
                </a:ext>
              </a:extLst>
            </p:cNvPr>
            <p:cNvSpPr txBox="1"/>
            <p:nvPr/>
          </p:nvSpPr>
          <p:spPr>
            <a:xfrm>
              <a:off x="3937851" y="1127486"/>
              <a:ext cx="117699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游ゴシック" panose="020B0400000000000000" pitchFamily="50" charset="-128"/>
                  <a:cs typeface="Arial" panose="020B0604020202020204" pitchFamily="34" charset="0"/>
                </a:rPr>
                <a:t>Raw material</a:t>
              </a:r>
              <a:endParaRPr kumimoji="1" lang="ja-JP" altLang="en-US" sz="1800" b="1" i="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71" name="テキスト ボックス 70">
              <a:extLst>
                <a:ext uri="{FF2B5EF4-FFF2-40B4-BE49-F238E27FC236}">
                  <a16:creationId xmlns:a16="http://schemas.microsoft.com/office/drawing/2014/main" id="{E9CE9576-76F0-1BA1-7AB9-B5D300963196}"/>
                </a:ext>
              </a:extLst>
            </p:cNvPr>
            <p:cNvSpPr txBox="1"/>
            <p:nvPr/>
          </p:nvSpPr>
          <p:spPr>
            <a:xfrm>
              <a:off x="9180973" y="912515"/>
              <a:ext cx="1554832"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Processing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(Formulation)</a:t>
              </a:r>
              <a:endParaRPr kumimoji="1" lang="ja-JP" altLang="en-US" sz="16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72" name="テキスト ボックス 71">
              <a:extLst>
                <a:ext uri="{FF2B5EF4-FFF2-40B4-BE49-F238E27FC236}">
                  <a16:creationId xmlns:a16="http://schemas.microsoft.com/office/drawing/2014/main" id="{C2971193-1CED-4EEC-2F6B-D54ADF45742A}"/>
                </a:ext>
              </a:extLst>
            </p:cNvPr>
            <p:cNvSpPr txBox="1"/>
            <p:nvPr/>
          </p:nvSpPr>
          <p:spPr>
            <a:xfrm>
              <a:off x="2230159" y="1135117"/>
              <a:ext cx="161954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Processing</a:t>
              </a:r>
              <a:endParaRPr kumimoji="1" lang="en-US" altLang="ja-JP" sz="16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pic>
          <p:nvPicPr>
            <p:cNvPr id="75" name="Picture 5" descr="MCj02332030000[1]">
              <a:extLst>
                <a:ext uri="{FF2B5EF4-FFF2-40B4-BE49-F238E27FC236}">
                  <a16:creationId xmlns:a16="http://schemas.microsoft.com/office/drawing/2014/main" id="{97FC8B15-CD6E-5CE9-13CF-C842E3CD56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44400" y="1664249"/>
              <a:ext cx="852123" cy="614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図 75" descr="ゲームの画面&#10;&#10;低い精度で自動的に生成された説明">
              <a:extLst>
                <a:ext uri="{FF2B5EF4-FFF2-40B4-BE49-F238E27FC236}">
                  <a16:creationId xmlns:a16="http://schemas.microsoft.com/office/drawing/2014/main" id="{87F35750-B3EF-0325-BA32-A3BD7FED0667}"/>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0943160" y="922387"/>
              <a:ext cx="955908" cy="991720"/>
            </a:xfrm>
            <a:prstGeom prst="rect">
              <a:avLst/>
            </a:prstGeom>
          </p:spPr>
        </p:pic>
        <p:sp>
          <p:nvSpPr>
            <p:cNvPr id="77" name="正方形/長方形 76">
              <a:extLst>
                <a:ext uri="{FF2B5EF4-FFF2-40B4-BE49-F238E27FC236}">
                  <a16:creationId xmlns:a16="http://schemas.microsoft.com/office/drawing/2014/main" id="{65CD6013-7756-5BB6-CE4D-800151A110CC}"/>
                </a:ext>
              </a:extLst>
            </p:cNvPr>
            <p:cNvSpPr/>
            <p:nvPr/>
          </p:nvSpPr>
          <p:spPr>
            <a:xfrm>
              <a:off x="5451020" y="1120460"/>
              <a:ext cx="2079091" cy="1270329"/>
            </a:xfrm>
            <a:prstGeom prst="rect">
              <a:avLst/>
            </a:prstGeom>
            <a:noFill/>
            <a:ln>
              <a:solidFill>
                <a:schemeClr val="tx2">
                  <a:lumMod val="50000"/>
                  <a:lumOff val="5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pic>
          <p:nvPicPr>
            <p:cNvPr id="96" name="Picture 6" descr="MCj03112800000[1]">
              <a:extLst>
                <a:ext uri="{FF2B5EF4-FFF2-40B4-BE49-F238E27FC236}">
                  <a16:creationId xmlns:a16="http://schemas.microsoft.com/office/drawing/2014/main" id="{990412D0-0E93-8228-7EA4-88A81143181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19305" y="1128792"/>
              <a:ext cx="1041896" cy="99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9" name="直線矢印コネクタ 98">
              <a:extLst>
                <a:ext uri="{FF2B5EF4-FFF2-40B4-BE49-F238E27FC236}">
                  <a16:creationId xmlns:a16="http://schemas.microsoft.com/office/drawing/2014/main" id="{12E51DC4-FF28-1B4C-024C-32FF760CDE46}"/>
                </a:ext>
              </a:extLst>
            </p:cNvPr>
            <p:cNvCxnSpPr>
              <a:cxnSpLocks/>
            </p:cNvCxnSpPr>
            <p:nvPr/>
          </p:nvCxnSpPr>
          <p:spPr>
            <a:xfrm>
              <a:off x="7583155" y="1605179"/>
              <a:ext cx="611430" cy="0"/>
            </a:xfrm>
            <a:prstGeom prst="straightConnector1">
              <a:avLst/>
            </a:prstGeom>
            <a:ln w="57150">
              <a:solidFill>
                <a:srgbClr val="0066CC"/>
              </a:solidFill>
              <a:tailEnd type="triangle"/>
            </a:ln>
          </p:spPr>
          <p:style>
            <a:lnRef idx="2">
              <a:schemeClr val="accent1"/>
            </a:lnRef>
            <a:fillRef idx="0">
              <a:schemeClr val="accent1"/>
            </a:fillRef>
            <a:effectRef idx="1">
              <a:schemeClr val="accent1"/>
            </a:effectRef>
            <a:fontRef idx="minor">
              <a:schemeClr val="tx1"/>
            </a:fontRef>
          </p:style>
        </p:cxnSp>
        <p:cxnSp>
          <p:nvCxnSpPr>
            <p:cNvPr id="111" name="直線矢印コネクタ 110">
              <a:extLst>
                <a:ext uri="{FF2B5EF4-FFF2-40B4-BE49-F238E27FC236}">
                  <a16:creationId xmlns:a16="http://schemas.microsoft.com/office/drawing/2014/main" id="{511492CB-4924-4EBB-00CA-F0F4CFD584E9}"/>
                </a:ext>
              </a:extLst>
            </p:cNvPr>
            <p:cNvCxnSpPr>
              <a:cxnSpLocks/>
            </p:cNvCxnSpPr>
            <p:nvPr/>
          </p:nvCxnSpPr>
          <p:spPr>
            <a:xfrm>
              <a:off x="1456230" y="1572205"/>
              <a:ext cx="2353061" cy="0"/>
            </a:xfrm>
            <a:prstGeom prst="straightConnector1">
              <a:avLst/>
            </a:prstGeom>
            <a:ln w="57150">
              <a:solidFill>
                <a:srgbClr val="0066CC"/>
              </a:solidFill>
              <a:tailEnd type="triangle"/>
            </a:ln>
          </p:spPr>
          <p:style>
            <a:lnRef idx="2">
              <a:schemeClr val="accent1"/>
            </a:lnRef>
            <a:fillRef idx="0">
              <a:schemeClr val="accent1"/>
            </a:fillRef>
            <a:effectRef idx="1">
              <a:schemeClr val="accent1"/>
            </a:effectRef>
            <a:fontRef idx="minor">
              <a:schemeClr val="tx1"/>
            </a:fontRef>
          </p:style>
        </p:cxnSp>
        <p:sp>
          <p:nvSpPr>
            <p:cNvPr id="120" name="テキスト ボックス 119">
              <a:extLst>
                <a:ext uri="{FF2B5EF4-FFF2-40B4-BE49-F238E27FC236}">
                  <a16:creationId xmlns:a16="http://schemas.microsoft.com/office/drawing/2014/main" id="{2E11859C-4CCA-FD6B-9C7D-1EA8A9C73046}"/>
                </a:ext>
              </a:extLst>
            </p:cNvPr>
            <p:cNvSpPr txBox="1"/>
            <p:nvPr/>
          </p:nvSpPr>
          <p:spPr>
            <a:xfrm>
              <a:off x="10469605" y="1849774"/>
              <a:ext cx="181688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Final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product</a:t>
              </a:r>
              <a:endParaRPr kumimoji="1" lang="ja-JP" altLang="en-US" sz="18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cxnSp>
          <p:nvCxnSpPr>
            <p:cNvPr id="122" name="直線矢印コネクタ 121">
              <a:extLst>
                <a:ext uri="{FF2B5EF4-FFF2-40B4-BE49-F238E27FC236}">
                  <a16:creationId xmlns:a16="http://schemas.microsoft.com/office/drawing/2014/main" id="{745613A0-7D51-F888-E08C-3711DD16916D}"/>
                </a:ext>
              </a:extLst>
            </p:cNvPr>
            <p:cNvCxnSpPr>
              <a:cxnSpLocks/>
            </p:cNvCxnSpPr>
            <p:nvPr/>
          </p:nvCxnSpPr>
          <p:spPr>
            <a:xfrm>
              <a:off x="9336592" y="1561937"/>
              <a:ext cx="1313105" cy="0"/>
            </a:xfrm>
            <a:prstGeom prst="straightConnector1">
              <a:avLst/>
            </a:prstGeom>
            <a:ln w="57150">
              <a:solidFill>
                <a:srgbClr val="0066CC"/>
              </a:solidFill>
              <a:tailEnd type="triangle"/>
            </a:ln>
          </p:spPr>
          <p:style>
            <a:lnRef idx="2">
              <a:schemeClr val="accent1"/>
            </a:lnRef>
            <a:fillRef idx="0">
              <a:schemeClr val="accent1"/>
            </a:fillRef>
            <a:effectRef idx="1">
              <a:schemeClr val="accent1"/>
            </a:effectRef>
            <a:fontRef idx="minor">
              <a:schemeClr val="tx1"/>
            </a:fontRef>
          </p:style>
        </p:cxnSp>
        <p:cxnSp>
          <p:nvCxnSpPr>
            <p:cNvPr id="134" name="直線矢印コネクタ 133">
              <a:extLst>
                <a:ext uri="{FF2B5EF4-FFF2-40B4-BE49-F238E27FC236}">
                  <a16:creationId xmlns:a16="http://schemas.microsoft.com/office/drawing/2014/main" id="{798E5D10-7011-6F12-01F1-8962189629BE}"/>
                </a:ext>
              </a:extLst>
            </p:cNvPr>
            <p:cNvCxnSpPr>
              <a:cxnSpLocks/>
            </p:cNvCxnSpPr>
            <p:nvPr/>
          </p:nvCxnSpPr>
          <p:spPr>
            <a:xfrm flipV="1">
              <a:off x="212398" y="3347995"/>
              <a:ext cx="4823978" cy="25015"/>
            </a:xfrm>
            <a:prstGeom prst="straightConnector1">
              <a:avLst/>
            </a:prstGeom>
            <a:ln w="57150">
              <a:solidFill>
                <a:schemeClr val="accent3">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38" name="直線矢印コネクタ 137">
              <a:extLst>
                <a:ext uri="{FF2B5EF4-FFF2-40B4-BE49-F238E27FC236}">
                  <a16:creationId xmlns:a16="http://schemas.microsoft.com/office/drawing/2014/main" id="{D30FE1DB-CDF0-9618-59BF-BAC10DF56F34}"/>
                </a:ext>
              </a:extLst>
            </p:cNvPr>
            <p:cNvCxnSpPr>
              <a:cxnSpLocks/>
            </p:cNvCxnSpPr>
            <p:nvPr/>
          </p:nvCxnSpPr>
          <p:spPr>
            <a:xfrm flipV="1">
              <a:off x="8867850" y="3326562"/>
              <a:ext cx="2889869" cy="24559"/>
            </a:xfrm>
            <a:prstGeom prst="straightConnector1">
              <a:avLst/>
            </a:prstGeom>
            <a:ln w="57150">
              <a:solidFill>
                <a:schemeClr val="accent3">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41" name="テキスト ボックス 140">
              <a:extLst>
                <a:ext uri="{FF2B5EF4-FFF2-40B4-BE49-F238E27FC236}">
                  <a16:creationId xmlns:a16="http://schemas.microsoft.com/office/drawing/2014/main" id="{0A04EC93-F4D2-3D9A-F9A2-A3A3FF8C0766}"/>
                </a:ext>
              </a:extLst>
            </p:cNvPr>
            <p:cNvSpPr txBox="1"/>
            <p:nvPr/>
          </p:nvSpPr>
          <p:spPr>
            <a:xfrm>
              <a:off x="9698759" y="3133084"/>
              <a:ext cx="852123" cy="400110"/>
            </a:xfrm>
            <a:prstGeom prst="rect">
              <a:avLst/>
            </a:prstGeom>
            <a:solidFill>
              <a:schemeClr val="tx2">
                <a:lumMod val="10000"/>
                <a:lumOff val="90000"/>
              </a:schemeClr>
            </a:solidFill>
            <a:ln>
              <a:solidFill>
                <a:srgbClr val="0000F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Arial" panose="020B0604020202020204" pitchFamily="34" charset="0"/>
                  <a:ea typeface="游ゴシック" panose="020B0400000000000000" pitchFamily="50" charset="-128"/>
                  <a:cs typeface="Arial" panose="020B0604020202020204" pitchFamily="34" charset="0"/>
                </a:rPr>
                <a:t>GMP</a:t>
              </a:r>
              <a:endParaRPr kumimoji="1" lang="ja-JP" altLang="en-US" sz="2000" b="1" i="0" u="none" strike="noStrike" kern="1200" cap="none" spc="0" normalizeH="0" baseline="0" noProof="0" dirty="0">
                <a:ln>
                  <a:noFill/>
                </a:ln>
                <a:solidFill>
                  <a:srgbClr val="FF0000"/>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144" name="テキスト ボックス 143">
              <a:extLst>
                <a:ext uri="{FF2B5EF4-FFF2-40B4-BE49-F238E27FC236}">
                  <a16:creationId xmlns:a16="http://schemas.microsoft.com/office/drawing/2014/main" id="{50B4885E-598D-3003-F62A-9B9E5446F47A}"/>
                </a:ext>
              </a:extLst>
            </p:cNvPr>
            <p:cNvSpPr txBox="1"/>
            <p:nvPr/>
          </p:nvSpPr>
          <p:spPr>
            <a:xfrm>
              <a:off x="502515" y="2964022"/>
              <a:ext cx="4176151" cy="830997"/>
            </a:xfrm>
            <a:prstGeom prst="rect">
              <a:avLst/>
            </a:prstGeom>
            <a:solidFill>
              <a:schemeClr val="accent6">
                <a:lumMod val="50000"/>
              </a:schemeClr>
            </a:solidFill>
          </p:spPr>
          <p:txBody>
            <a:bodyPr wrap="square" rtlCol="0">
              <a:spAutoFit/>
            </a:bodyPr>
            <a:lstStyle/>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1" i="0" u="none" strike="noStrike" kern="1200" cap="none" spc="0" normalizeH="0" baseline="0" noProof="0" dirty="0">
                  <a:ln>
                    <a:noFill/>
                  </a:ln>
                  <a:solidFill>
                    <a:srgbClr val="FFFF00"/>
                  </a:solidFill>
                  <a:effectLst/>
                  <a:uLnTx/>
                  <a:uFillTx/>
                  <a:latin typeface="Arial" panose="020B0604020202020204" pitchFamily="34" charset="0"/>
                  <a:ea typeface="游ゴシック" panose="020B0400000000000000" pitchFamily="50" charset="-128"/>
                  <a:cs typeface="Arial" panose="020B0604020202020204" pitchFamily="34" charset="0"/>
                </a:rPr>
                <a:t>Safety Self-Inspection of Raw Materials </a:t>
              </a: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1" i="0" u="none" strike="noStrike" kern="1200" cap="none" spc="0" normalizeH="0" baseline="0" noProof="0" dirty="0">
                  <a:ln>
                    <a:noFill/>
                  </a:ln>
                  <a:solidFill>
                    <a:srgbClr val="FFFF00"/>
                  </a:solidFill>
                  <a:effectLst/>
                  <a:uLnTx/>
                  <a:uFillTx/>
                  <a:latin typeface="Arial" panose="020B0604020202020204" pitchFamily="34" charset="0"/>
                  <a:ea typeface="游ゴシック" panose="020B0400000000000000" pitchFamily="50" charset="-128"/>
                  <a:cs typeface="Arial" panose="020B0604020202020204" pitchFamily="34" charset="0"/>
                </a:rPr>
                <a:t>GMP is also recommended for raw materials</a:t>
              </a:r>
            </a:p>
          </p:txBody>
        </p:sp>
        <p:cxnSp>
          <p:nvCxnSpPr>
            <p:cNvPr id="153" name="直線矢印コネクタ 152">
              <a:extLst>
                <a:ext uri="{FF2B5EF4-FFF2-40B4-BE49-F238E27FC236}">
                  <a16:creationId xmlns:a16="http://schemas.microsoft.com/office/drawing/2014/main" id="{C8F92D61-8BD2-31B6-CA0D-9792A276162F}"/>
                </a:ext>
              </a:extLst>
            </p:cNvPr>
            <p:cNvCxnSpPr>
              <a:cxnSpLocks/>
            </p:cNvCxnSpPr>
            <p:nvPr/>
          </p:nvCxnSpPr>
          <p:spPr>
            <a:xfrm>
              <a:off x="5036376" y="3347995"/>
              <a:ext cx="3835913" cy="0"/>
            </a:xfrm>
            <a:prstGeom prst="straightConnector1">
              <a:avLst/>
            </a:prstGeom>
            <a:ln w="57150">
              <a:solidFill>
                <a:schemeClr val="accent6">
                  <a:lumMod val="5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54" name="テキスト ボックス 153">
              <a:extLst>
                <a:ext uri="{FF2B5EF4-FFF2-40B4-BE49-F238E27FC236}">
                  <a16:creationId xmlns:a16="http://schemas.microsoft.com/office/drawing/2014/main" id="{D845D1E8-2200-A6E0-4ACE-0C343D337A10}"/>
                </a:ext>
              </a:extLst>
            </p:cNvPr>
            <p:cNvSpPr txBox="1"/>
            <p:nvPr/>
          </p:nvSpPr>
          <p:spPr>
            <a:xfrm>
              <a:off x="5533520" y="3181170"/>
              <a:ext cx="2908867" cy="338554"/>
            </a:xfrm>
            <a:prstGeom prst="rect">
              <a:avLst/>
            </a:prstGeom>
            <a:solidFill>
              <a:schemeClr val="accent5">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FFFF00"/>
                  </a:solidFill>
                  <a:effectLst/>
                  <a:uLnTx/>
                  <a:uFillTx/>
                  <a:latin typeface="Arial" panose="020B0604020202020204" pitchFamily="34" charset="0"/>
                  <a:ea typeface="游ゴシック" panose="020B0400000000000000" pitchFamily="50" charset="-128"/>
                  <a:cs typeface="Arial" panose="020B0604020202020204" pitchFamily="34" charset="0"/>
                </a:rPr>
                <a:t>Appropriate product desig</a:t>
              </a:r>
              <a:r>
                <a:rPr kumimoji="1" lang="en-US" altLang="ja-JP" sz="1400" b="1" i="0" u="none" strike="noStrike" kern="1200" cap="none" spc="0" normalizeH="0" baseline="0" noProof="0" dirty="0">
                  <a:ln>
                    <a:noFill/>
                  </a:ln>
                  <a:solidFill>
                    <a:srgbClr val="FFFF00"/>
                  </a:solidFill>
                  <a:effectLst/>
                  <a:uLnTx/>
                  <a:uFillTx/>
                  <a:latin typeface="游ゴシック" panose="02110004020202020204"/>
                  <a:ea typeface="游ゴシック" panose="020B0400000000000000" pitchFamily="50" charset="-128"/>
                  <a:cs typeface="+mn-cs"/>
                </a:rPr>
                <a:t>n</a:t>
              </a:r>
              <a:endParaRPr kumimoji="1" lang="ja-JP" altLang="en-US" sz="1400" b="1" i="0" u="none" strike="noStrike" kern="1200" cap="none" spc="0" normalizeH="0" baseline="0" noProof="0" dirty="0">
                <a:ln>
                  <a:noFill/>
                </a:ln>
                <a:solidFill>
                  <a:srgbClr val="FFFF00"/>
                </a:solidFill>
                <a:effectLst/>
                <a:uLnTx/>
                <a:uFillTx/>
                <a:latin typeface="游ゴシック" panose="02110004020202020204"/>
                <a:ea typeface="游ゴシック" panose="020B0400000000000000" pitchFamily="50" charset="-128"/>
                <a:cs typeface="+mn-cs"/>
              </a:endParaRPr>
            </a:p>
          </p:txBody>
        </p:sp>
        <p:sp>
          <p:nvSpPr>
            <p:cNvPr id="68" name="楕円 67">
              <a:extLst>
                <a:ext uri="{FF2B5EF4-FFF2-40B4-BE49-F238E27FC236}">
                  <a16:creationId xmlns:a16="http://schemas.microsoft.com/office/drawing/2014/main" id="{66586CB3-4212-47A0-0042-24E4302FE4F2}"/>
                </a:ext>
              </a:extLst>
            </p:cNvPr>
            <p:cNvSpPr/>
            <p:nvPr/>
          </p:nvSpPr>
          <p:spPr>
            <a:xfrm>
              <a:off x="3881021" y="921448"/>
              <a:ext cx="1110022" cy="1668641"/>
            </a:xfrm>
            <a:prstGeom prst="ellipse">
              <a:avLst/>
            </a:prstGeom>
            <a:no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110004020202020204"/>
                <a:ea typeface="游ゴシック" panose="020B0400000000000000" pitchFamily="50" charset="-128"/>
                <a:cs typeface="+mn-cs"/>
              </a:endParaRPr>
            </a:p>
          </p:txBody>
        </p:sp>
        <p:sp>
          <p:nvSpPr>
            <p:cNvPr id="4" name="フローチャート: 結合子 3">
              <a:extLst>
                <a:ext uri="{FF2B5EF4-FFF2-40B4-BE49-F238E27FC236}">
                  <a16:creationId xmlns:a16="http://schemas.microsoft.com/office/drawing/2014/main" id="{DD0E7C8B-1941-AE8F-F0E0-AAB8C04EB5AD}"/>
                </a:ext>
              </a:extLst>
            </p:cNvPr>
            <p:cNvSpPr/>
            <p:nvPr/>
          </p:nvSpPr>
          <p:spPr>
            <a:xfrm>
              <a:off x="4610658" y="2857143"/>
              <a:ext cx="380385" cy="376444"/>
            </a:xfrm>
            <a:prstGeom prst="flowChartConnector">
              <a:avLst/>
            </a:prstGeom>
            <a:solidFill>
              <a:srgbClr val="FF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110004020202020204"/>
                  <a:ea typeface="游ゴシック" panose="020B0400000000000000" pitchFamily="50" charset="-128"/>
                  <a:cs typeface="+mn-cs"/>
                </a:rPr>
                <a:t>１</a:t>
              </a:r>
            </a:p>
          </p:txBody>
        </p:sp>
        <p:sp>
          <p:nvSpPr>
            <p:cNvPr id="8" name="フローチャート: 結合子 7">
              <a:extLst>
                <a:ext uri="{FF2B5EF4-FFF2-40B4-BE49-F238E27FC236}">
                  <a16:creationId xmlns:a16="http://schemas.microsoft.com/office/drawing/2014/main" id="{97A378CB-BD74-636B-03B6-CC7DA0597346}"/>
                </a:ext>
              </a:extLst>
            </p:cNvPr>
            <p:cNvSpPr/>
            <p:nvPr/>
          </p:nvSpPr>
          <p:spPr>
            <a:xfrm>
              <a:off x="8451773" y="2916510"/>
              <a:ext cx="380385" cy="352880"/>
            </a:xfrm>
            <a:prstGeom prst="flowChartConnector">
              <a:avLst/>
            </a:prstGeom>
            <a:solidFill>
              <a:srgbClr val="FF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110004020202020204"/>
                  <a:ea typeface="游ゴシック" panose="020B0400000000000000" pitchFamily="50" charset="-128"/>
                  <a:cs typeface="+mn-cs"/>
                </a:rPr>
                <a:t>２</a:t>
              </a:r>
            </a:p>
          </p:txBody>
        </p:sp>
        <p:sp>
          <p:nvSpPr>
            <p:cNvPr id="10" name="フローチャート: 結合子 9">
              <a:extLst>
                <a:ext uri="{FF2B5EF4-FFF2-40B4-BE49-F238E27FC236}">
                  <a16:creationId xmlns:a16="http://schemas.microsoft.com/office/drawing/2014/main" id="{1E0F5BF6-4FFB-9FBC-4496-0477F98530C1}"/>
                </a:ext>
              </a:extLst>
            </p:cNvPr>
            <p:cNvSpPr/>
            <p:nvPr/>
          </p:nvSpPr>
          <p:spPr>
            <a:xfrm>
              <a:off x="10550882" y="2896386"/>
              <a:ext cx="380385" cy="377407"/>
            </a:xfrm>
            <a:prstGeom prst="flowChartConnector">
              <a:avLst/>
            </a:prstGeom>
            <a:solidFill>
              <a:srgbClr val="FF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110004020202020204"/>
                  <a:ea typeface="游ゴシック" panose="020B0400000000000000" pitchFamily="50" charset="-128"/>
                  <a:cs typeface="+mn-cs"/>
                </a:rPr>
                <a:t>３</a:t>
              </a:r>
            </a:p>
          </p:txBody>
        </p:sp>
        <p:pic>
          <p:nvPicPr>
            <p:cNvPr id="40" name="図 39" descr="ドーナツが並んでいる">
              <a:extLst>
                <a:ext uri="{FF2B5EF4-FFF2-40B4-BE49-F238E27FC236}">
                  <a16:creationId xmlns:a16="http://schemas.microsoft.com/office/drawing/2014/main" id="{42B3485E-66B5-3043-7A13-657703EE9521}"/>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89970" y="1804030"/>
              <a:ext cx="1396611" cy="876305"/>
            </a:xfrm>
            <a:prstGeom prst="rect">
              <a:avLst/>
            </a:prstGeom>
          </p:spPr>
        </p:pic>
        <p:sp>
          <p:nvSpPr>
            <p:cNvPr id="46" name="テキスト ボックス 45">
              <a:extLst>
                <a:ext uri="{FF2B5EF4-FFF2-40B4-BE49-F238E27FC236}">
                  <a16:creationId xmlns:a16="http://schemas.microsoft.com/office/drawing/2014/main" id="{E5FBDF4A-E773-C813-E31A-19662B7E4C4D}"/>
                </a:ext>
              </a:extLst>
            </p:cNvPr>
            <p:cNvSpPr txBox="1"/>
            <p:nvPr/>
          </p:nvSpPr>
          <p:spPr>
            <a:xfrm>
              <a:off x="5456898" y="1165189"/>
              <a:ext cx="2225258" cy="12311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Other ingredients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(such as safety confirmed functional ingredients and/or excipients)</a:t>
              </a:r>
              <a:endParaRPr kumimoji="1" lang="ja-JP" altLang="en-US" sz="14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51" name="十字形 50">
              <a:extLst>
                <a:ext uri="{FF2B5EF4-FFF2-40B4-BE49-F238E27FC236}">
                  <a16:creationId xmlns:a16="http://schemas.microsoft.com/office/drawing/2014/main" id="{4012CCB8-DF47-D0BF-8800-75305CA82E64}"/>
                </a:ext>
              </a:extLst>
            </p:cNvPr>
            <p:cNvSpPr/>
            <p:nvPr/>
          </p:nvSpPr>
          <p:spPr>
            <a:xfrm>
              <a:off x="5044087" y="1477906"/>
              <a:ext cx="338926" cy="355189"/>
            </a:xfrm>
            <a:prstGeom prst="plus">
              <a:avLst>
                <a:gd name="adj" fmla="val 4307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110004020202020204"/>
                <a:ea typeface="游ゴシック" panose="020B0400000000000000" pitchFamily="50" charset="-128"/>
                <a:cs typeface="+mn-cs"/>
              </a:endParaRPr>
            </a:p>
          </p:txBody>
        </p:sp>
        <p:pic>
          <p:nvPicPr>
            <p:cNvPr id="9" name="図 8">
              <a:extLst>
                <a:ext uri="{FF2B5EF4-FFF2-40B4-BE49-F238E27FC236}">
                  <a16:creationId xmlns:a16="http://schemas.microsoft.com/office/drawing/2014/main" id="{3302EA6C-1423-B613-B4A4-B010A44A7912}"/>
                </a:ext>
              </a:extLst>
            </p:cNvPr>
            <p:cNvPicPr>
              <a:picLocks noChangeAspect="1"/>
            </p:cNvPicPr>
            <p:nvPr/>
          </p:nvPicPr>
          <p:blipFill>
            <a:blip r:embed="rId12"/>
            <a:stretch>
              <a:fillRect/>
            </a:stretch>
          </p:blipFill>
          <p:spPr>
            <a:xfrm>
              <a:off x="1613988" y="842643"/>
              <a:ext cx="810838" cy="749873"/>
            </a:xfrm>
            <a:prstGeom prst="rect">
              <a:avLst/>
            </a:prstGeom>
          </p:spPr>
        </p:pic>
      </p:grpSp>
    </p:spTree>
    <p:extLst>
      <p:ext uri="{BB962C8B-B14F-4D97-AF65-F5344CB8AC3E}">
        <p14:creationId xmlns:p14="http://schemas.microsoft.com/office/powerpoint/2010/main" val="2792121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D0DD3-00D3-41A4-4AD0-B310D501B346}"/>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1E26995-F3EA-A6D3-5749-FCF93CDF906D}"/>
              </a:ext>
            </a:extLst>
          </p:cNvPr>
          <p:cNvSpPr>
            <a:spLocks noGrp="1"/>
          </p:cNvSpPr>
          <p:nvPr>
            <p:ph idx="1"/>
          </p:nvPr>
        </p:nvSpPr>
        <p:spPr>
          <a:xfrm>
            <a:off x="0" y="1"/>
            <a:ext cx="12192000" cy="487786"/>
          </a:xfrm>
          <a:solidFill>
            <a:srgbClr val="E4F6DE"/>
          </a:solidFill>
        </p:spPr>
        <p:txBody>
          <a:bodyPr anchor="ctr">
            <a:normAutofit/>
          </a:bodyPr>
          <a:lstStyle/>
          <a:p>
            <a:pPr marL="0" indent="0" algn="ctr">
              <a:buNone/>
            </a:pPr>
            <a:r>
              <a:rPr kumimoji="1" lang="en-US" altLang="ja-JP" sz="2400" b="1" dirty="0">
                <a:latin typeface="Arial" panose="020B0604020202020204" pitchFamily="34" charset="0"/>
                <a:cs typeface="Arial" panose="020B0604020202020204" pitchFamily="34" charset="0"/>
              </a:rPr>
              <a:t>Mandatory implementation of GMP</a:t>
            </a:r>
            <a:endParaRPr kumimoji="1" lang="ja-JP" altLang="en-US" sz="2400" b="1" dirty="0">
              <a:latin typeface="Arial" panose="020B0604020202020204" pitchFamily="34" charset="0"/>
              <a:cs typeface="Arial" panose="020B0604020202020204" pitchFamily="34" charset="0"/>
            </a:endParaRPr>
          </a:p>
        </p:txBody>
      </p:sp>
      <p:sp>
        <p:nvSpPr>
          <p:cNvPr id="4" name="スライド番号プレースホルダー 3">
            <a:extLst>
              <a:ext uri="{FF2B5EF4-FFF2-40B4-BE49-F238E27FC236}">
                <a16:creationId xmlns:a16="http://schemas.microsoft.com/office/drawing/2014/main" id="{0931A9DA-3C2E-C501-57FD-C3A432CFF7FC}"/>
              </a:ext>
            </a:extLst>
          </p:cNvPr>
          <p:cNvSpPr>
            <a:spLocks noGrp="1"/>
          </p:cNvSpPr>
          <p:nvPr>
            <p:ph type="sldNum" sz="quarter" idx="12"/>
          </p:nvPr>
        </p:nvSpPr>
        <p:spPr>
          <a:xfrm>
            <a:off x="9448800" y="6480881"/>
            <a:ext cx="2743200" cy="365125"/>
          </a:xfrm>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763A3B6-95A3-4DD6-AF44-B82C74516725}" type="slidenum">
              <a:rPr kumimoji="1" lang="ja-JP" altLang="en-US" sz="1400" b="0" i="0" u="none" strike="noStrike" kern="1200" cap="none" spc="0" normalizeH="0" baseline="0" noProof="0" smtClean="0">
                <a:ln>
                  <a:noFill/>
                </a:ln>
                <a:solidFill>
                  <a:prstClr val="black">
                    <a:tint val="82000"/>
                  </a:prstClr>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400" b="0" i="0" u="none" strike="noStrike" kern="1200" cap="none" spc="0" normalizeH="0" baseline="0" noProof="0" dirty="0">
              <a:ln>
                <a:noFill/>
              </a:ln>
              <a:solidFill>
                <a:prstClr val="black">
                  <a:tint val="82000"/>
                </a:prstClr>
              </a:solidFill>
              <a:effectLst/>
              <a:uLnTx/>
              <a:uFillTx/>
              <a:latin typeface="游ゴシック" panose="02110004020202020204"/>
              <a:ea typeface="游ゴシック" panose="020B0400000000000000" pitchFamily="50" charset="-128"/>
              <a:cs typeface="+mn-cs"/>
            </a:endParaRPr>
          </a:p>
        </p:txBody>
      </p:sp>
      <p:pic>
        <p:nvPicPr>
          <p:cNvPr id="9" name="図 1">
            <a:extLst>
              <a:ext uri="{FF2B5EF4-FFF2-40B4-BE49-F238E27FC236}">
                <a16:creationId xmlns:a16="http://schemas.microsoft.com/office/drawing/2014/main" id="{F07F7F75-72D9-0FFA-8382-54768ACFC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40500"/>
            <a:ext cx="332263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表 5">
            <a:extLst>
              <a:ext uri="{FF2B5EF4-FFF2-40B4-BE49-F238E27FC236}">
                <a16:creationId xmlns:a16="http://schemas.microsoft.com/office/drawing/2014/main" id="{122CE35B-ECC0-7263-CEB7-D8EDE6115399}"/>
              </a:ext>
            </a:extLst>
          </p:cNvPr>
          <p:cNvGraphicFramePr>
            <a:graphicFrameLocks noGrp="1"/>
          </p:cNvGraphicFramePr>
          <p:nvPr>
            <p:extLst>
              <p:ext uri="{D42A27DB-BD31-4B8C-83A1-F6EECF244321}">
                <p14:modId xmlns:p14="http://schemas.microsoft.com/office/powerpoint/2010/main" val="2288901469"/>
              </p:ext>
            </p:extLst>
          </p:nvPr>
        </p:nvGraphicFramePr>
        <p:xfrm>
          <a:off x="344715" y="610162"/>
          <a:ext cx="11502570" cy="3530344"/>
        </p:xfrm>
        <a:graphic>
          <a:graphicData uri="http://schemas.openxmlformats.org/drawingml/2006/table">
            <a:tbl>
              <a:tblPr firstRow="1" bandRow="1">
                <a:tableStyleId>{5C22544A-7EE6-4342-B048-85BDC9FD1C3A}</a:tableStyleId>
              </a:tblPr>
              <a:tblGrid>
                <a:gridCol w="1917095">
                  <a:extLst>
                    <a:ext uri="{9D8B030D-6E8A-4147-A177-3AD203B41FA5}">
                      <a16:colId xmlns:a16="http://schemas.microsoft.com/office/drawing/2014/main" val="720361022"/>
                    </a:ext>
                  </a:extLst>
                </a:gridCol>
                <a:gridCol w="1917095">
                  <a:extLst>
                    <a:ext uri="{9D8B030D-6E8A-4147-A177-3AD203B41FA5}">
                      <a16:colId xmlns:a16="http://schemas.microsoft.com/office/drawing/2014/main" val="4237788893"/>
                    </a:ext>
                  </a:extLst>
                </a:gridCol>
                <a:gridCol w="1917095">
                  <a:extLst>
                    <a:ext uri="{9D8B030D-6E8A-4147-A177-3AD203B41FA5}">
                      <a16:colId xmlns:a16="http://schemas.microsoft.com/office/drawing/2014/main" val="642906099"/>
                    </a:ext>
                  </a:extLst>
                </a:gridCol>
                <a:gridCol w="1917095">
                  <a:extLst>
                    <a:ext uri="{9D8B030D-6E8A-4147-A177-3AD203B41FA5}">
                      <a16:colId xmlns:a16="http://schemas.microsoft.com/office/drawing/2014/main" val="1627592550"/>
                    </a:ext>
                  </a:extLst>
                </a:gridCol>
                <a:gridCol w="1917095">
                  <a:extLst>
                    <a:ext uri="{9D8B030D-6E8A-4147-A177-3AD203B41FA5}">
                      <a16:colId xmlns:a16="http://schemas.microsoft.com/office/drawing/2014/main" val="2284648386"/>
                    </a:ext>
                  </a:extLst>
                </a:gridCol>
                <a:gridCol w="1917095">
                  <a:extLst>
                    <a:ext uri="{9D8B030D-6E8A-4147-A177-3AD203B41FA5}">
                      <a16:colId xmlns:a16="http://schemas.microsoft.com/office/drawing/2014/main" val="2873145327"/>
                    </a:ext>
                  </a:extLst>
                </a:gridCol>
              </a:tblGrid>
              <a:tr h="468000">
                <a:tc gridSpan="5">
                  <a:txBody>
                    <a:bodyPr/>
                    <a:lstStyle/>
                    <a:p>
                      <a:endParaRPr kumimoji="1" lang="ja-JP" altLang="en-US" dirty="0"/>
                    </a:p>
                  </a:txBody>
                  <a:tcPr>
                    <a:noFill/>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a:txBody>
                    <a:bodyPr/>
                    <a:lstStyle/>
                    <a:p>
                      <a:endParaRPr kumimoji="1" lang="ja-JP" altLang="en-US" dirty="0"/>
                    </a:p>
                  </a:txBody>
                  <a:tcPr>
                    <a:noFill/>
                  </a:tcPr>
                </a:tc>
                <a:extLst>
                  <a:ext uri="{0D108BD9-81ED-4DB2-BD59-A6C34878D82A}">
                    <a16:rowId xmlns:a16="http://schemas.microsoft.com/office/drawing/2014/main" val="2928684102"/>
                  </a:ext>
                </a:extLst>
              </a:tr>
              <a:tr h="468000">
                <a:tc>
                  <a:txBody>
                    <a:bodyPr/>
                    <a:lstStyle/>
                    <a:p>
                      <a:endParaRPr kumimoji="1" lang="ja-JP" altLang="en-US" dirty="0"/>
                    </a:p>
                  </a:txBody>
                  <a:tcPr>
                    <a:noFill/>
                  </a:tcPr>
                </a:tc>
                <a:tc gridSpan="4">
                  <a:txBody>
                    <a:bodyPr/>
                    <a:lstStyle/>
                    <a:p>
                      <a:endParaRPr kumimoji="1" lang="ja-JP" altLang="en-US" dirty="0"/>
                    </a:p>
                  </a:txBody>
                  <a:tcPr>
                    <a:noFill/>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a:txBody>
                    <a:bodyPr/>
                    <a:lstStyle/>
                    <a:p>
                      <a:endParaRPr kumimoji="1" lang="ja-JP" altLang="en-US" dirty="0"/>
                    </a:p>
                  </a:txBody>
                  <a:tcPr>
                    <a:noFill/>
                  </a:tcPr>
                </a:tc>
                <a:extLst>
                  <a:ext uri="{0D108BD9-81ED-4DB2-BD59-A6C34878D82A}">
                    <a16:rowId xmlns:a16="http://schemas.microsoft.com/office/drawing/2014/main" val="3126211812"/>
                  </a:ext>
                </a:extLst>
              </a:tr>
              <a:tr h="468000">
                <a:tc>
                  <a:txBody>
                    <a:bodyPr/>
                    <a:lstStyle/>
                    <a:p>
                      <a:endParaRPr kumimoji="1" lang="ja-JP" altLang="en-US" dirty="0"/>
                    </a:p>
                  </a:txBody>
                  <a:tcPr>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1600" b="1" dirty="0"/>
                    </a:p>
                  </a:txBody>
                  <a:tcPr>
                    <a:lnB w="12700" cap="flat" cmpd="sng" algn="ctr">
                      <a:solidFill>
                        <a:schemeClr val="tx1"/>
                      </a:solidFill>
                      <a:prstDash val="solid"/>
                      <a:round/>
                      <a:headEnd type="none" w="med" len="med"/>
                      <a:tailEnd type="none" w="med" len="med"/>
                    </a:lnB>
                    <a:noFill/>
                  </a:tcPr>
                </a:tc>
                <a:tc hMerge="1">
                  <a:txBody>
                    <a:bodyPr/>
                    <a:lstStyle/>
                    <a:p>
                      <a:endParaRPr kumimoji="1" lang="ja-JP" altLang="en-US" dirty="0"/>
                    </a:p>
                  </a:txBody>
                  <a:tcPr>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936798"/>
                  </a:ext>
                </a:extLst>
              </a:tr>
              <a:tr h="2126344">
                <a:tc>
                  <a:txBody>
                    <a:bodyPr/>
                    <a:lstStyle/>
                    <a:p>
                      <a:pPr algn="ctr"/>
                      <a:r>
                        <a:rPr kumimoji="1" lang="en-US" altLang="ja-JP" b="1" dirty="0">
                          <a:latin typeface="+mn-ea"/>
                          <a:ea typeface="+mn-ea"/>
                        </a:rPr>
                        <a:t>Foods</a:t>
                      </a:r>
                      <a:endParaRPr kumimoji="1" lang="ja-JP" altLang="en-US" b="1"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AF8"/>
                    </a:solidFill>
                  </a:tcPr>
                </a:tc>
                <a:tc>
                  <a:txBody>
                    <a:bodyPr/>
                    <a:lstStyle/>
                    <a:p>
                      <a:pPr algn="ctr"/>
                      <a:r>
                        <a:rPr kumimoji="1" lang="en-US" altLang="ja-JP" sz="1600" b="1" dirty="0"/>
                        <a:t>Other so-called “Health Foods”</a:t>
                      </a:r>
                    </a:p>
                    <a:p>
                      <a:pPr algn="ctr"/>
                      <a:endParaRPr kumimoji="1" lang="en-US" altLang="ja-JP" sz="1600" b="1" dirty="0"/>
                    </a:p>
                    <a:p>
                      <a:pPr algn="ctr"/>
                      <a:endParaRPr kumimoji="1" lang="en-US" altLang="ja-JP" sz="1600" b="1" dirty="0"/>
                    </a:p>
                    <a:p>
                      <a:pPr algn="ctr"/>
                      <a:endParaRPr kumimoji="1" lang="en-US" altLang="ja-JP" sz="1600" b="1" dirty="0"/>
                    </a:p>
                    <a:p>
                      <a:pPr algn="ctr"/>
                      <a:r>
                        <a:rPr kumimoji="1" lang="en-US" altLang="ja-JP" sz="1400" b="1" dirty="0">
                          <a:solidFill>
                            <a:srgbClr val="0000FF"/>
                          </a:solidFill>
                        </a:rPr>
                        <a:t>(Any Health Claims are not permitted)</a:t>
                      </a:r>
                      <a:endParaRPr kumimoji="1" lang="ja-JP" altLang="en-US" sz="1400" b="1"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0E9"/>
                    </a:solidFill>
                  </a:tcPr>
                </a:tc>
                <a:tc>
                  <a:txBody>
                    <a:bodyPr/>
                    <a:lstStyle/>
                    <a:p>
                      <a:pPr algn="ctr"/>
                      <a:r>
                        <a:rPr kumimoji="1" lang="en-US" altLang="ja-JP" sz="1600" b="1" dirty="0"/>
                        <a:t>Foods with Nutrient Function Claims</a:t>
                      </a:r>
                    </a:p>
                    <a:p>
                      <a:pPr algn="ctr"/>
                      <a:r>
                        <a:rPr kumimoji="1" lang="en-US" altLang="ja-JP" sz="1600" b="1" dirty="0"/>
                        <a:t>(</a:t>
                      </a:r>
                      <a:r>
                        <a:rPr kumimoji="1" lang="en-US" altLang="ja-JP" sz="1600" b="1" dirty="0">
                          <a:solidFill>
                            <a:srgbClr val="FF0000"/>
                          </a:solidFill>
                        </a:rPr>
                        <a:t>FNFC</a:t>
                      </a:r>
                      <a:r>
                        <a:rPr kumimoji="1" lang="en-US" altLang="ja-JP" sz="1600" b="1" dirty="0"/>
                        <a:t>)</a:t>
                      </a:r>
                    </a:p>
                    <a:p>
                      <a:pPr algn="ctr"/>
                      <a:endParaRPr kumimoji="1" lang="en-US" altLang="ja-JP" sz="1600" b="1" dirty="0"/>
                    </a:p>
                    <a:p>
                      <a:pPr algn="ctr"/>
                      <a:r>
                        <a:rPr kumimoji="1" lang="en-US" altLang="ja-JP" sz="1600" b="1" dirty="0">
                          <a:solidFill>
                            <a:srgbClr val="0000FF"/>
                          </a:solidFill>
                        </a:rPr>
                        <a:t>Self-Certification System</a:t>
                      </a:r>
                      <a:endParaRPr kumimoji="1" lang="ja-JP" altLang="en-US" sz="1600" b="1"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F6FD"/>
                    </a:solidFill>
                  </a:tcPr>
                </a:tc>
                <a:tc>
                  <a:txBody>
                    <a:bodyPr/>
                    <a:lstStyle/>
                    <a:p>
                      <a:pPr algn="ctr"/>
                      <a:r>
                        <a:rPr kumimoji="1" lang="en-US" altLang="ja-JP" sz="1600" b="1" dirty="0"/>
                        <a:t>Foods with Function Claims</a:t>
                      </a:r>
                    </a:p>
                    <a:p>
                      <a:pPr algn="ctr"/>
                      <a:endParaRPr kumimoji="1" lang="en-US" altLang="ja-JP" sz="1600" b="1" dirty="0"/>
                    </a:p>
                    <a:p>
                      <a:pPr algn="ctr"/>
                      <a:r>
                        <a:rPr kumimoji="1" lang="en-US" altLang="ja-JP" sz="1600" b="1" dirty="0"/>
                        <a:t>(</a:t>
                      </a:r>
                      <a:r>
                        <a:rPr kumimoji="1" lang="en-US" altLang="ja-JP" sz="1600" b="1" dirty="0">
                          <a:solidFill>
                            <a:srgbClr val="FF0000"/>
                          </a:solidFill>
                        </a:rPr>
                        <a:t>FFC</a:t>
                      </a:r>
                      <a:r>
                        <a:rPr kumimoji="1" lang="en-US" altLang="ja-JP" sz="1600" b="1" dirty="0"/>
                        <a:t>)</a:t>
                      </a:r>
                    </a:p>
                    <a:p>
                      <a:pPr algn="ctr"/>
                      <a:endParaRPr kumimoji="1" lang="en-US" altLang="ja-JP" sz="1600" b="1" dirty="0"/>
                    </a:p>
                    <a:p>
                      <a:pPr algn="ctr"/>
                      <a:r>
                        <a:rPr kumimoji="1" lang="en-US" altLang="ja-JP" sz="1600" b="1" dirty="0">
                          <a:solidFill>
                            <a:srgbClr val="0000FF"/>
                          </a:solidFill>
                        </a:rPr>
                        <a:t>Notification System</a:t>
                      </a:r>
                      <a:endParaRPr kumimoji="1" lang="ja-JP" altLang="en-US" sz="1600" b="1"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F6FD"/>
                    </a:solidFill>
                  </a:tcPr>
                </a:tc>
                <a:tc>
                  <a:txBody>
                    <a:bodyPr/>
                    <a:lstStyle/>
                    <a:p>
                      <a:pPr algn="ctr"/>
                      <a:r>
                        <a:rPr kumimoji="1" lang="en-US" altLang="ja-JP" sz="1600" b="1" dirty="0"/>
                        <a:t>Food for Specified Health Uses</a:t>
                      </a:r>
                    </a:p>
                    <a:p>
                      <a:pPr algn="ctr"/>
                      <a:r>
                        <a:rPr kumimoji="1" lang="en-US" altLang="ja-JP" sz="1600" b="1" dirty="0"/>
                        <a:t>(</a:t>
                      </a:r>
                      <a:r>
                        <a:rPr kumimoji="1" lang="en-US" altLang="ja-JP" sz="1600" b="1" dirty="0">
                          <a:solidFill>
                            <a:srgbClr val="FF0000"/>
                          </a:solidFill>
                        </a:rPr>
                        <a:t>FOSHU</a:t>
                      </a:r>
                      <a:r>
                        <a:rPr kumimoji="1" lang="en-US" altLang="ja-JP" sz="1600" b="1" dirty="0"/>
                        <a:t>)</a:t>
                      </a:r>
                    </a:p>
                    <a:p>
                      <a:pPr algn="ctr"/>
                      <a:endParaRPr kumimoji="1" lang="en-US" altLang="ja-JP" sz="1600" b="1" dirty="0"/>
                    </a:p>
                    <a:p>
                      <a:pPr algn="ctr"/>
                      <a:r>
                        <a:rPr kumimoji="1" lang="en-US" altLang="ja-JP" sz="1600" b="1" dirty="0">
                          <a:solidFill>
                            <a:srgbClr val="0000FF"/>
                          </a:solidFill>
                        </a:rPr>
                        <a:t>Individual Approval System</a:t>
                      </a:r>
                      <a:endParaRPr kumimoji="1" lang="ja-JP" altLang="en-US" sz="1600" b="1"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F6FD"/>
                    </a:solidFill>
                  </a:tcPr>
                </a:tc>
                <a:tc>
                  <a:txBody>
                    <a:bodyPr/>
                    <a:lstStyle/>
                    <a:p>
                      <a:pPr algn="ctr"/>
                      <a:r>
                        <a:rPr kumimoji="1" lang="en-US" altLang="ja-JP" sz="1600" b="1" dirty="0"/>
                        <a:t>Drug</a:t>
                      </a:r>
                    </a:p>
                    <a:p>
                      <a:pPr algn="ctr"/>
                      <a:r>
                        <a:rPr kumimoji="1" lang="en-US" altLang="ja-JP" sz="1600" b="1" dirty="0"/>
                        <a:t>(Including Quasi</a:t>
                      </a:r>
                      <a:r>
                        <a:rPr kumimoji="1" lang="ja-JP" altLang="en-US" sz="1600" b="1" dirty="0"/>
                        <a:t>　</a:t>
                      </a:r>
                      <a:r>
                        <a:rPr kumimoji="1" lang="en-US" altLang="ja-JP" sz="1600" b="1" dirty="0"/>
                        <a:t>Drug)</a:t>
                      </a:r>
                      <a:endParaRPr kumimoji="1" lang="ja-JP"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9"/>
                    </a:solidFill>
                  </a:tcPr>
                </a:tc>
                <a:extLst>
                  <a:ext uri="{0D108BD9-81ED-4DB2-BD59-A6C34878D82A}">
                    <a16:rowId xmlns:a16="http://schemas.microsoft.com/office/drawing/2014/main" val="3290525098"/>
                  </a:ext>
                </a:extLst>
              </a:tr>
            </a:tbl>
          </a:graphicData>
        </a:graphic>
      </p:graphicFrame>
      <p:sp>
        <p:nvSpPr>
          <p:cNvPr id="8" name="右大かっこ 7">
            <a:extLst>
              <a:ext uri="{FF2B5EF4-FFF2-40B4-BE49-F238E27FC236}">
                <a16:creationId xmlns:a16="http://schemas.microsoft.com/office/drawing/2014/main" id="{D2357AAE-8179-217B-FE29-D0CB3FA5FEFA}"/>
              </a:ext>
            </a:extLst>
          </p:cNvPr>
          <p:cNvSpPr/>
          <p:nvPr/>
        </p:nvSpPr>
        <p:spPr>
          <a:xfrm rot="16200000">
            <a:off x="6892035" y="-1032276"/>
            <a:ext cx="316561" cy="5762174"/>
          </a:xfrm>
          <a:prstGeom prst="rightBracket">
            <a:avLst>
              <a:gd name="adj" fmla="val 118237"/>
            </a:avLst>
          </a:prstGeom>
          <a:ln w="28575">
            <a:solidFill>
              <a:srgbClr val="0070C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B00ECE65-BCAC-4585-179F-9DC56F474F4C}"/>
              </a:ext>
            </a:extLst>
          </p:cNvPr>
          <p:cNvSpPr txBox="1"/>
          <p:nvPr/>
        </p:nvSpPr>
        <p:spPr>
          <a:xfrm>
            <a:off x="4992914" y="1519412"/>
            <a:ext cx="4064000" cy="3693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rPr>
              <a:t>Foods with Health Claims (</a:t>
            </a:r>
            <a:r>
              <a:rPr kumimoji="1" lang="en-US" altLang="ja-JP" sz="1800" b="1" i="0" u="none" strike="noStrike" kern="1200" cap="none" spc="0" normalizeH="0" baseline="0" noProof="0" dirty="0">
                <a:ln>
                  <a:noFill/>
                </a:ln>
                <a:solidFill>
                  <a:srgbClr val="FF0000"/>
                </a:solidFill>
                <a:effectLst/>
                <a:uLnTx/>
                <a:uFillTx/>
                <a:latin typeface="游ゴシック" panose="02110004020202020204"/>
                <a:ea typeface="游ゴシック" panose="020B0400000000000000" pitchFamily="50" charset="-128"/>
                <a:cs typeface="+mn-cs"/>
              </a:rPr>
              <a:t>FHC</a:t>
            </a:r>
            <a:r>
              <a:rPr kumimoji="1" lang="en-US" altLang="ja-JP" sz="1800" b="1"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rPr>
              <a:t>)</a:t>
            </a:r>
            <a:endParaRPr kumimoji="1" lang="ja-JP" altLang="en-US" sz="1800" b="1"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endParaRPr>
          </a:p>
        </p:txBody>
      </p:sp>
      <p:sp>
        <p:nvSpPr>
          <p:cNvPr id="12" name="右大かっこ 11">
            <a:extLst>
              <a:ext uri="{FF2B5EF4-FFF2-40B4-BE49-F238E27FC236}">
                <a16:creationId xmlns:a16="http://schemas.microsoft.com/office/drawing/2014/main" id="{35DC1113-2F8E-4A22-7E4E-7D63D5FC0EAB}"/>
              </a:ext>
            </a:extLst>
          </p:cNvPr>
          <p:cNvSpPr/>
          <p:nvPr/>
        </p:nvSpPr>
        <p:spPr>
          <a:xfrm rot="16200000">
            <a:off x="5742173" y="-2182142"/>
            <a:ext cx="707662" cy="7670806"/>
          </a:xfrm>
          <a:prstGeom prst="rightBracket">
            <a:avLst>
              <a:gd name="adj" fmla="val 118237"/>
            </a:avLst>
          </a:prstGeom>
          <a:ln w="28575">
            <a:solidFill>
              <a:srgbClr val="0070C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
        <p:nvSpPr>
          <p:cNvPr id="14" name="右大かっこ 13">
            <a:extLst>
              <a:ext uri="{FF2B5EF4-FFF2-40B4-BE49-F238E27FC236}">
                <a16:creationId xmlns:a16="http://schemas.microsoft.com/office/drawing/2014/main" id="{D0F75B53-E3F9-EB15-9C7D-219DAA261E06}"/>
              </a:ext>
            </a:extLst>
          </p:cNvPr>
          <p:cNvSpPr/>
          <p:nvPr/>
        </p:nvSpPr>
        <p:spPr>
          <a:xfrm rot="16200000">
            <a:off x="4566317" y="-3357995"/>
            <a:ext cx="1158006" cy="9572166"/>
          </a:xfrm>
          <a:prstGeom prst="rightBracket">
            <a:avLst>
              <a:gd name="adj" fmla="val 118237"/>
            </a:avLst>
          </a:prstGeom>
          <a:ln w="28575">
            <a:solidFill>
              <a:srgbClr val="0070C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FC0C8A39-5374-3AA9-F0B1-0D866A62B4DB}"/>
              </a:ext>
            </a:extLst>
          </p:cNvPr>
          <p:cNvSpPr txBox="1"/>
          <p:nvPr/>
        </p:nvSpPr>
        <p:spPr>
          <a:xfrm>
            <a:off x="1803400" y="660802"/>
            <a:ext cx="1277257" cy="3693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rPr>
              <a:t>Foods</a:t>
            </a:r>
            <a:endParaRPr kumimoji="1" lang="ja-JP" altLang="en-US" sz="1800" b="1"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CEF7AAAF-8432-F3A1-65CF-F9C6CBB1B59E}"/>
              </a:ext>
            </a:extLst>
          </p:cNvPr>
          <p:cNvSpPr txBox="1"/>
          <p:nvPr/>
        </p:nvSpPr>
        <p:spPr>
          <a:xfrm>
            <a:off x="3392713" y="1109574"/>
            <a:ext cx="2997199" cy="3693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rPr>
              <a:t>So-called “Health Foods</a:t>
            </a:r>
            <a:r>
              <a:rPr kumimoji="1" lang="ja-JP" altLang="en-US" sz="1800" b="1"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rPr>
              <a:t>”</a:t>
            </a:r>
          </a:p>
        </p:txBody>
      </p:sp>
      <p:sp>
        <p:nvSpPr>
          <p:cNvPr id="5" name="フローチャート: 結合子 4">
            <a:extLst>
              <a:ext uri="{FF2B5EF4-FFF2-40B4-BE49-F238E27FC236}">
                <a16:creationId xmlns:a16="http://schemas.microsoft.com/office/drawing/2014/main" id="{373C5635-EE7C-D2B1-C095-55D5956031C4}"/>
              </a:ext>
            </a:extLst>
          </p:cNvPr>
          <p:cNvSpPr/>
          <p:nvPr/>
        </p:nvSpPr>
        <p:spPr>
          <a:xfrm>
            <a:off x="6422572" y="3936691"/>
            <a:ext cx="1117600" cy="1058934"/>
          </a:xfrm>
          <a:prstGeom prst="flowChartConnector">
            <a:avLst/>
          </a:prstGeom>
          <a:solidFill>
            <a:srgbClr val="FFFFC9"/>
          </a:solidFill>
          <a:ln w="28575">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DEFFBD"/>
              </a:solidFill>
              <a:effectLst/>
              <a:uLnTx/>
              <a:uFillTx/>
              <a:latin typeface="Arial"/>
              <a:ea typeface="ＭＳ Ｐゴシック"/>
              <a:cs typeface="+mn-cs"/>
            </a:endParaRPr>
          </a:p>
        </p:txBody>
      </p:sp>
      <p:pic>
        <p:nvPicPr>
          <p:cNvPr id="2" name="図 1">
            <a:extLst>
              <a:ext uri="{FF2B5EF4-FFF2-40B4-BE49-F238E27FC236}">
                <a16:creationId xmlns:a16="http://schemas.microsoft.com/office/drawing/2014/main" id="{9B4F67B8-6B82-37D1-488F-0B2D0761D36C}"/>
              </a:ext>
            </a:extLst>
          </p:cNvPr>
          <p:cNvPicPr>
            <a:picLocks noChangeAspect="1"/>
          </p:cNvPicPr>
          <p:nvPr/>
        </p:nvPicPr>
        <p:blipFill>
          <a:blip r:embed="rId3"/>
          <a:stretch>
            <a:fillRect/>
          </a:stretch>
        </p:blipFill>
        <p:spPr>
          <a:xfrm>
            <a:off x="6534201" y="4138389"/>
            <a:ext cx="894341" cy="649845"/>
          </a:xfrm>
          <a:prstGeom prst="rect">
            <a:avLst/>
          </a:prstGeom>
          <a:ln>
            <a:noFill/>
          </a:ln>
        </p:spPr>
      </p:pic>
      <p:sp>
        <p:nvSpPr>
          <p:cNvPr id="7" name="フローチャート: 結合子 6">
            <a:extLst>
              <a:ext uri="{FF2B5EF4-FFF2-40B4-BE49-F238E27FC236}">
                <a16:creationId xmlns:a16="http://schemas.microsoft.com/office/drawing/2014/main" id="{8DA70CEF-DFBF-5B2C-1746-4ED98B1D3727}"/>
              </a:ext>
            </a:extLst>
          </p:cNvPr>
          <p:cNvSpPr/>
          <p:nvPr/>
        </p:nvSpPr>
        <p:spPr>
          <a:xfrm>
            <a:off x="8401099" y="3933844"/>
            <a:ext cx="1117600" cy="1058934"/>
          </a:xfrm>
          <a:prstGeom prst="flowChartConnector">
            <a:avLst/>
          </a:prstGeom>
          <a:solidFill>
            <a:srgbClr val="FFFFC9"/>
          </a:solidFill>
          <a:ln w="28575">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DEFFBD"/>
              </a:solidFill>
              <a:effectLst/>
              <a:uLnTx/>
              <a:uFillTx/>
              <a:latin typeface="Arial"/>
              <a:ea typeface="ＭＳ Ｐゴシック"/>
              <a:cs typeface="+mn-cs"/>
            </a:endParaRPr>
          </a:p>
        </p:txBody>
      </p:sp>
      <p:pic>
        <p:nvPicPr>
          <p:cNvPr id="16" name="図 15">
            <a:extLst>
              <a:ext uri="{FF2B5EF4-FFF2-40B4-BE49-F238E27FC236}">
                <a16:creationId xmlns:a16="http://schemas.microsoft.com/office/drawing/2014/main" id="{C46E0EAD-DDFB-5719-34B1-76BA79D993D5}"/>
              </a:ext>
            </a:extLst>
          </p:cNvPr>
          <p:cNvPicPr>
            <a:picLocks noChangeAspect="1"/>
          </p:cNvPicPr>
          <p:nvPr/>
        </p:nvPicPr>
        <p:blipFill>
          <a:blip r:embed="rId3"/>
          <a:stretch>
            <a:fillRect/>
          </a:stretch>
        </p:blipFill>
        <p:spPr>
          <a:xfrm>
            <a:off x="8512728" y="4129114"/>
            <a:ext cx="894341" cy="649845"/>
          </a:xfrm>
          <a:prstGeom prst="rect">
            <a:avLst/>
          </a:prstGeom>
          <a:ln>
            <a:noFill/>
          </a:ln>
        </p:spPr>
      </p:pic>
      <p:sp>
        <p:nvSpPr>
          <p:cNvPr id="17" name="テキスト ボックス 16">
            <a:extLst>
              <a:ext uri="{FF2B5EF4-FFF2-40B4-BE49-F238E27FC236}">
                <a16:creationId xmlns:a16="http://schemas.microsoft.com/office/drawing/2014/main" id="{AD3AB7B4-0FB9-FD40-6632-0C5670B5218A}"/>
              </a:ext>
            </a:extLst>
          </p:cNvPr>
          <p:cNvSpPr txBox="1"/>
          <p:nvPr/>
        </p:nvSpPr>
        <p:spPr>
          <a:xfrm>
            <a:off x="6673798" y="5145165"/>
            <a:ext cx="2663372" cy="646331"/>
          </a:xfrm>
          <a:prstGeom prst="rect">
            <a:avLst/>
          </a:prstGeom>
          <a:solidFill>
            <a:srgbClr val="FFFFC9"/>
          </a:solidFill>
          <a:ln w="19050">
            <a:solidFill>
              <a:srgbClr val="C00000"/>
            </a:solidFill>
          </a:ln>
        </p:spPr>
        <p:txBody>
          <a:bodyPr wrap="square" rtlCol="0">
            <a:spAutoFit/>
          </a:bodyPr>
          <a:lstStyle/>
          <a:p>
            <a:r>
              <a:rPr lang="en-US" altLang="ja-JP" b="1" dirty="0"/>
              <a:t>GMP has been made </a:t>
            </a:r>
          </a:p>
          <a:p>
            <a:r>
              <a:rPr lang="en-US" altLang="ja-JP" b="1" dirty="0"/>
              <a:t>mandatory in 2024.</a:t>
            </a:r>
            <a:endParaRPr kumimoji="1" lang="ja-JP" altLang="en-US" b="1" dirty="0"/>
          </a:p>
        </p:txBody>
      </p:sp>
      <p:sp>
        <p:nvSpPr>
          <p:cNvPr id="15" name="フローチャート: 結合子 14">
            <a:extLst>
              <a:ext uri="{FF2B5EF4-FFF2-40B4-BE49-F238E27FC236}">
                <a16:creationId xmlns:a16="http://schemas.microsoft.com/office/drawing/2014/main" id="{E605F79F-D940-60C9-E476-7037F908A754}"/>
              </a:ext>
            </a:extLst>
          </p:cNvPr>
          <p:cNvSpPr/>
          <p:nvPr/>
        </p:nvSpPr>
        <p:spPr>
          <a:xfrm>
            <a:off x="2658786" y="3936691"/>
            <a:ext cx="1117600" cy="1058934"/>
          </a:xfrm>
          <a:prstGeom prst="flowChartConnector">
            <a:avLst/>
          </a:prstGeom>
          <a:solidFill>
            <a:schemeClr val="bg1">
              <a:lumMod val="85000"/>
            </a:schemeClr>
          </a:solidFill>
          <a:ln w="28575">
            <a:solidFill>
              <a:schemeClr val="bg1">
                <a:lumMod val="5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DEFFBD"/>
              </a:solidFill>
              <a:effectLst/>
              <a:uLnTx/>
              <a:uFillTx/>
              <a:latin typeface="Arial"/>
              <a:ea typeface="ＭＳ Ｐゴシック"/>
              <a:cs typeface="+mn-cs"/>
            </a:endParaRPr>
          </a:p>
        </p:txBody>
      </p:sp>
      <p:pic>
        <p:nvPicPr>
          <p:cNvPr id="18" name="図 17">
            <a:extLst>
              <a:ext uri="{FF2B5EF4-FFF2-40B4-BE49-F238E27FC236}">
                <a16:creationId xmlns:a16="http://schemas.microsoft.com/office/drawing/2014/main" id="{3091207C-ACA6-9044-07DC-15E3F6DD7C90}"/>
              </a:ext>
            </a:extLst>
          </p:cNvPr>
          <p:cNvPicPr>
            <a:picLocks noChangeAspect="1"/>
          </p:cNvPicPr>
          <p:nvPr/>
        </p:nvPicPr>
        <p:blipFill>
          <a:blip r:embed="rId3"/>
          <a:stretch>
            <a:fillRect/>
          </a:stretch>
        </p:blipFill>
        <p:spPr>
          <a:xfrm>
            <a:off x="2770415" y="4138389"/>
            <a:ext cx="894341" cy="649845"/>
          </a:xfrm>
          <a:prstGeom prst="rect">
            <a:avLst/>
          </a:prstGeom>
          <a:ln>
            <a:noFill/>
          </a:ln>
        </p:spPr>
      </p:pic>
      <p:sp>
        <p:nvSpPr>
          <p:cNvPr id="20" name="フローチャート: 結合子 19">
            <a:extLst>
              <a:ext uri="{FF2B5EF4-FFF2-40B4-BE49-F238E27FC236}">
                <a16:creationId xmlns:a16="http://schemas.microsoft.com/office/drawing/2014/main" id="{63EFAFB5-35B0-75D6-8C48-DAA4E7080710}"/>
              </a:ext>
            </a:extLst>
          </p:cNvPr>
          <p:cNvSpPr/>
          <p:nvPr/>
        </p:nvSpPr>
        <p:spPr>
          <a:xfrm>
            <a:off x="4651829" y="3936691"/>
            <a:ext cx="1117600" cy="1058934"/>
          </a:xfrm>
          <a:prstGeom prst="flowChartConnector">
            <a:avLst/>
          </a:prstGeom>
          <a:solidFill>
            <a:schemeClr val="bg1">
              <a:lumMod val="85000"/>
            </a:schemeClr>
          </a:solidFill>
          <a:ln w="28575">
            <a:solidFill>
              <a:schemeClr val="bg1">
                <a:lumMod val="5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DEFFBD"/>
              </a:solidFill>
              <a:effectLst/>
              <a:uLnTx/>
              <a:uFillTx/>
              <a:latin typeface="Arial"/>
              <a:ea typeface="ＭＳ Ｐゴシック"/>
              <a:cs typeface="+mn-cs"/>
            </a:endParaRPr>
          </a:p>
        </p:txBody>
      </p:sp>
      <p:pic>
        <p:nvPicPr>
          <p:cNvPr id="21" name="図 20">
            <a:extLst>
              <a:ext uri="{FF2B5EF4-FFF2-40B4-BE49-F238E27FC236}">
                <a16:creationId xmlns:a16="http://schemas.microsoft.com/office/drawing/2014/main" id="{3E1B199D-660C-407B-02C3-DF1A9E905477}"/>
              </a:ext>
            </a:extLst>
          </p:cNvPr>
          <p:cNvPicPr>
            <a:picLocks noChangeAspect="1"/>
          </p:cNvPicPr>
          <p:nvPr/>
        </p:nvPicPr>
        <p:blipFill>
          <a:blip r:embed="rId3"/>
          <a:stretch>
            <a:fillRect/>
          </a:stretch>
        </p:blipFill>
        <p:spPr>
          <a:xfrm>
            <a:off x="4763458" y="4138389"/>
            <a:ext cx="894341" cy="649845"/>
          </a:xfrm>
          <a:prstGeom prst="rect">
            <a:avLst/>
          </a:prstGeom>
          <a:ln>
            <a:noFill/>
          </a:ln>
        </p:spPr>
      </p:pic>
      <p:sp>
        <p:nvSpPr>
          <p:cNvPr id="22" name="テキスト ボックス 21">
            <a:extLst>
              <a:ext uri="{FF2B5EF4-FFF2-40B4-BE49-F238E27FC236}">
                <a16:creationId xmlns:a16="http://schemas.microsoft.com/office/drawing/2014/main" id="{1A30B4B8-A24F-8B64-1A49-69027B2ED009}"/>
              </a:ext>
            </a:extLst>
          </p:cNvPr>
          <p:cNvSpPr txBox="1"/>
          <p:nvPr/>
        </p:nvSpPr>
        <p:spPr>
          <a:xfrm>
            <a:off x="2854831" y="5155837"/>
            <a:ext cx="2663372" cy="369332"/>
          </a:xfrm>
          <a:prstGeom prst="rect">
            <a:avLst/>
          </a:prstGeom>
          <a:solidFill>
            <a:schemeClr val="bg2"/>
          </a:solidFill>
          <a:ln w="19050">
            <a:solidFill>
              <a:schemeClr val="bg1">
                <a:lumMod val="50000"/>
              </a:schemeClr>
            </a:solidFill>
          </a:ln>
        </p:spPr>
        <p:txBody>
          <a:bodyPr wrap="square" rtlCol="0">
            <a:spAutoFit/>
          </a:bodyPr>
          <a:lstStyle/>
          <a:p>
            <a:r>
              <a:rPr lang="en-US" altLang="ja-JP" b="1" dirty="0"/>
              <a:t>GMP is still voluntary.</a:t>
            </a:r>
            <a:endParaRPr kumimoji="1" lang="ja-JP" altLang="en-US" b="1" dirty="0"/>
          </a:p>
        </p:txBody>
      </p:sp>
    </p:spTree>
    <p:extLst>
      <p:ext uri="{BB962C8B-B14F-4D97-AF65-F5344CB8AC3E}">
        <p14:creationId xmlns:p14="http://schemas.microsoft.com/office/powerpoint/2010/main" val="2948518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E7DF1-CA6D-C639-7C02-1EF22D6AA308}"/>
            </a:ext>
          </a:extLst>
        </p:cNvPr>
        <p:cNvGrpSpPr/>
        <p:nvPr/>
      </p:nvGrpSpPr>
      <p:grpSpPr>
        <a:xfrm>
          <a:off x="0" y="0"/>
          <a:ext cx="0" cy="0"/>
          <a:chOff x="0" y="0"/>
          <a:chExt cx="0" cy="0"/>
        </a:xfrm>
      </p:grpSpPr>
      <p:pic>
        <p:nvPicPr>
          <p:cNvPr id="14" name="図 13" descr="緑のボトル&#10;&#10;AI 生成コンテンツは誤りを含む可能性があります。">
            <a:extLst>
              <a:ext uri="{FF2B5EF4-FFF2-40B4-BE49-F238E27FC236}">
                <a16:creationId xmlns:a16="http://schemas.microsoft.com/office/drawing/2014/main" id="{E0A1006A-91AF-D7FF-AD12-E1AF310A47C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7754" t="8948" r="3930" b="35739"/>
          <a:stretch>
            <a:fillRect/>
          </a:stretch>
        </p:blipFill>
        <p:spPr>
          <a:xfrm>
            <a:off x="6848812" y="3019777"/>
            <a:ext cx="3085450" cy="1449331"/>
          </a:xfrm>
          <a:prstGeom prst="rect">
            <a:avLst/>
          </a:prstGeom>
          <a:ln>
            <a:noFill/>
          </a:ln>
          <a:effectLst>
            <a:softEdge rad="112500"/>
          </a:effectLst>
        </p:spPr>
      </p:pic>
      <p:sp>
        <p:nvSpPr>
          <p:cNvPr id="4" name="スライド番号プレースホルダー 3">
            <a:extLst>
              <a:ext uri="{FF2B5EF4-FFF2-40B4-BE49-F238E27FC236}">
                <a16:creationId xmlns:a16="http://schemas.microsoft.com/office/drawing/2014/main" id="{6F91F4B3-FD6F-3AAF-F3EC-869460768E4E}"/>
              </a:ext>
            </a:extLst>
          </p:cNvPr>
          <p:cNvSpPr>
            <a:spLocks noGrp="1"/>
          </p:cNvSpPr>
          <p:nvPr>
            <p:ph type="sldNum" sz="quarter" idx="12"/>
          </p:nvPr>
        </p:nvSpPr>
        <p:spPr>
          <a:xfrm>
            <a:off x="9448800"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3A3B6-95A3-4DD6-AF44-B82C74516725}" type="slidenum">
              <a:rPr kumimoji="1" lang="ja-JP" altLang="en-US" sz="1400" b="0" i="0" u="none" strike="noStrike" kern="1200" cap="none" spc="0" normalizeH="0" baseline="0" noProof="0" smtClean="0">
                <a:ln>
                  <a:noFill/>
                </a:ln>
                <a:solidFill>
                  <a:prstClr val="black">
                    <a:tint val="82000"/>
                  </a:prstClr>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400" b="0" i="0" u="none" strike="noStrike" kern="1200" cap="none" spc="0" normalizeH="0" baseline="0" noProof="0" dirty="0">
              <a:ln>
                <a:noFill/>
              </a:ln>
              <a:solidFill>
                <a:prstClr val="black">
                  <a:tint val="82000"/>
                </a:prstClr>
              </a:solidFill>
              <a:effectLst/>
              <a:uLnTx/>
              <a:uFillTx/>
              <a:latin typeface="游ゴシック" panose="02110004020202020204"/>
              <a:ea typeface="游ゴシック" panose="020B0400000000000000" pitchFamily="50" charset="-128"/>
              <a:cs typeface="+mn-cs"/>
            </a:endParaRPr>
          </a:p>
        </p:txBody>
      </p:sp>
      <p:pic>
        <p:nvPicPr>
          <p:cNvPr id="6" name="図 5">
            <a:extLst>
              <a:ext uri="{FF2B5EF4-FFF2-40B4-BE49-F238E27FC236}">
                <a16:creationId xmlns:a16="http://schemas.microsoft.com/office/drawing/2014/main" id="{CD4B267E-1E22-1084-4E98-F595EC035D45}"/>
              </a:ext>
            </a:extLst>
          </p:cNvPr>
          <p:cNvPicPr>
            <a:picLocks noChangeAspect="1"/>
          </p:cNvPicPr>
          <p:nvPr/>
        </p:nvPicPr>
        <p:blipFill>
          <a:blip r:embed="rId5"/>
          <a:stretch>
            <a:fillRect/>
          </a:stretch>
        </p:blipFill>
        <p:spPr>
          <a:xfrm>
            <a:off x="102835" y="3178719"/>
            <a:ext cx="6437130" cy="2133510"/>
          </a:xfrm>
          <a:prstGeom prst="rect">
            <a:avLst/>
          </a:prstGeom>
        </p:spPr>
      </p:pic>
      <p:pic>
        <p:nvPicPr>
          <p:cNvPr id="8" name="図 7">
            <a:extLst>
              <a:ext uri="{FF2B5EF4-FFF2-40B4-BE49-F238E27FC236}">
                <a16:creationId xmlns:a16="http://schemas.microsoft.com/office/drawing/2014/main" id="{921FE77A-3769-2CF9-D9CA-30769535FDCC}"/>
              </a:ext>
            </a:extLst>
          </p:cNvPr>
          <p:cNvPicPr>
            <a:picLocks noChangeAspect="1"/>
          </p:cNvPicPr>
          <p:nvPr/>
        </p:nvPicPr>
        <p:blipFill>
          <a:blip r:embed="rId6"/>
          <a:stretch>
            <a:fillRect/>
          </a:stretch>
        </p:blipFill>
        <p:spPr>
          <a:xfrm>
            <a:off x="431428" y="5524083"/>
            <a:ext cx="1638099" cy="933737"/>
          </a:xfrm>
          <a:prstGeom prst="rect">
            <a:avLst/>
          </a:prstGeom>
        </p:spPr>
      </p:pic>
      <p:pic>
        <p:nvPicPr>
          <p:cNvPr id="10" name="図 9">
            <a:extLst>
              <a:ext uri="{FF2B5EF4-FFF2-40B4-BE49-F238E27FC236}">
                <a16:creationId xmlns:a16="http://schemas.microsoft.com/office/drawing/2014/main" id="{7B239A66-0FC8-43B6-8154-CAA0D7DC0F97}"/>
              </a:ext>
            </a:extLst>
          </p:cNvPr>
          <p:cNvPicPr>
            <a:picLocks noChangeAspect="1"/>
          </p:cNvPicPr>
          <p:nvPr/>
        </p:nvPicPr>
        <p:blipFill>
          <a:blip r:embed="rId7"/>
          <a:stretch>
            <a:fillRect/>
          </a:stretch>
        </p:blipFill>
        <p:spPr>
          <a:xfrm>
            <a:off x="2531998" y="5478575"/>
            <a:ext cx="1766215" cy="1024751"/>
          </a:xfrm>
          <a:prstGeom prst="rect">
            <a:avLst/>
          </a:prstGeom>
        </p:spPr>
      </p:pic>
      <p:pic>
        <p:nvPicPr>
          <p:cNvPr id="12" name="図 11">
            <a:extLst>
              <a:ext uri="{FF2B5EF4-FFF2-40B4-BE49-F238E27FC236}">
                <a16:creationId xmlns:a16="http://schemas.microsoft.com/office/drawing/2014/main" id="{462F7DFA-225C-114D-EC84-072E3241934F}"/>
              </a:ext>
            </a:extLst>
          </p:cNvPr>
          <p:cNvPicPr>
            <a:picLocks noChangeAspect="1"/>
          </p:cNvPicPr>
          <p:nvPr/>
        </p:nvPicPr>
        <p:blipFill>
          <a:blip r:embed="rId8"/>
          <a:stretch>
            <a:fillRect/>
          </a:stretch>
        </p:blipFill>
        <p:spPr>
          <a:xfrm>
            <a:off x="4760684" y="5516423"/>
            <a:ext cx="1686377" cy="1012631"/>
          </a:xfrm>
          <a:prstGeom prst="rect">
            <a:avLst/>
          </a:prstGeom>
        </p:spPr>
      </p:pic>
      <p:pic>
        <p:nvPicPr>
          <p:cNvPr id="18" name="図 17" descr="フルーツ, 満杯, 大きい, 食品 が含まれている画像">
            <a:extLst>
              <a:ext uri="{FF2B5EF4-FFF2-40B4-BE49-F238E27FC236}">
                <a16:creationId xmlns:a16="http://schemas.microsoft.com/office/drawing/2014/main" id="{573254A3-EA67-617F-F5E5-4D755A7D845E}"/>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9023673" y="3916556"/>
            <a:ext cx="2969914" cy="1076594"/>
          </a:xfrm>
          <a:prstGeom prst="ellipse">
            <a:avLst/>
          </a:prstGeom>
          <a:ln>
            <a:noFill/>
          </a:ln>
          <a:effectLst>
            <a:softEdge rad="112500"/>
          </a:effectLst>
        </p:spPr>
      </p:pic>
      <p:pic>
        <p:nvPicPr>
          <p:cNvPr id="22" name="図 21" descr="香辛料, 食品, 茶色, 皿 が含まれている画像&#10;&#10;AI 生成コンテンツは誤りを含む可能性があります。">
            <a:extLst>
              <a:ext uri="{FF2B5EF4-FFF2-40B4-BE49-F238E27FC236}">
                <a16:creationId xmlns:a16="http://schemas.microsoft.com/office/drawing/2014/main" id="{E073265D-4511-38BF-C66A-775981F6171A}"/>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9361714" y="5433069"/>
            <a:ext cx="2743200" cy="1128453"/>
          </a:xfrm>
          <a:prstGeom prst="ellipse">
            <a:avLst/>
          </a:prstGeom>
          <a:ln>
            <a:noFill/>
          </a:ln>
          <a:effectLst>
            <a:softEdge rad="112500"/>
          </a:effectLst>
        </p:spPr>
      </p:pic>
      <p:pic>
        <p:nvPicPr>
          <p:cNvPr id="26" name="図 25" descr="小さい, ケーキ, テーブル, 座る が含まれている画像&#10;&#10;AI 生成コンテンツは誤りを含む可能性があります。">
            <a:extLst>
              <a:ext uri="{FF2B5EF4-FFF2-40B4-BE49-F238E27FC236}">
                <a16:creationId xmlns:a16="http://schemas.microsoft.com/office/drawing/2014/main" id="{2E53CDB9-0484-15A0-6120-BEF013FAD3EA}"/>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6538903" y="4147420"/>
            <a:ext cx="3534470" cy="1742509"/>
          </a:xfrm>
          <a:prstGeom prst="rect">
            <a:avLst/>
          </a:prstGeom>
        </p:spPr>
      </p:pic>
      <p:sp>
        <p:nvSpPr>
          <p:cNvPr id="32" name="正方形/長方形 31">
            <a:extLst>
              <a:ext uri="{FF2B5EF4-FFF2-40B4-BE49-F238E27FC236}">
                <a16:creationId xmlns:a16="http://schemas.microsoft.com/office/drawing/2014/main" id="{3B2E8CDD-8E43-3E5A-65F3-3CCCCFAEA7E2}"/>
              </a:ext>
            </a:extLst>
          </p:cNvPr>
          <p:cNvSpPr/>
          <p:nvPr/>
        </p:nvSpPr>
        <p:spPr>
          <a:xfrm>
            <a:off x="87086" y="835261"/>
            <a:ext cx="12017828" cy="218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600"/>
              </a:spcBef>
              <a:spcAft>
                <a:spcPts val="0"/>
              </a:spcAft>
              <a:buClrTx/>
              <a:buSzTx/>
              <a:buFontTx/>
              <a:buChar char="-"/>
              <a:tabLst/>
              <a:defRPr/>
            </a:pPr>
            <a:r>
              <a:rPr kumimoji="1" lang="en-US" altLang="ja-JP" sz="2000" b="1" i="0" u="none" strike="noStrike" kern="1200" cap="none" spc="0" normalizeH="0" baseline="0" noProof="0" dirty="0">
                <a:ln>
                  <a:noFill/>
                </a:ln>
                <a:solidFill>
                  <a:srgbClr val="FF0000"/>
                </a:solidFill>
                <a:effectLst/>
                <a:uLnTx/>
                <a:uFillTx/>
                <a:latin typeface="Arial" panose="020B0604020202020204" pitchFamily="34" charset="0"/>
                <a:ea typeface="游ゴシック" panose="020B0400000000000000" pitchFamily="50" charset="-128"/>
                <a:cs typeface="Arial" panose="020B0604020202020204" pitchFamily="34" charset="0"/>
              </a:rPr>
              <a:t>Since 2005</a:t>
            </a:r>
            <a:r>
              <a:rPr kumimoji="1"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 JIHFS has been conducting the </a:t>
            </a:r>
            <a:r>
              <a:rPr kumimoji="1" lang="en-US" altLang="ja-JP" sz="2000" b="1" i="0" u="none" strike="noStrike" kern="1200" cap="none" spc="0" normalizeH="0" baseline="0" noProof="0" dirty="0">
                <a:ln>
                  <a:noFill/>
                </a:ln>
                <a:solidFill>
                  <a:srgbClr val="FF0000"/>
                </a:solidFill>
                <a:effectLst/>
                <a:uLnTx/>
                <a:uFillTx/>
                <a:latin typeface="Arial" panose="020B0604020202020204" pitchFamily="34" charset="0"/>
                <a:ea typeface="游ゴシック" panose="020B0400000000000000" pitchFamily="50" charset="-128"/>
                <a:cs typeface="Arial" panose="020B0604020202020204" pitchFamily="34" charset="0"/>
              </a:rPr>
              <a:t>GMP certification </a:t>
            </a:r>
            <a:r>
              <a:rPr kumimoji="1"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for manufacturing facilities of raw materials and finished products.  </a:t>
            </a:r>
          </a:p>
          <a:p>
            <a:pPr marL="285750" marR="0" lvl="0" indent="-285750" algn="l" defTabSz="914400" rtl="0" eaLnBrk="1" fontAlgn="auto" latinLnBrk="0" hangingPunct="1">
              <a:lnSpc>
                <a:spcPct val="100000"/>
              </a:lnSpc>
              <a:spcBef>
                <a:spcPts val="600"/>
              </a:spcBef>
              <a:spcAft>
                <a:spcPts val="0"/>
              </a:spcAft>
              <a:buClrTx/>
              <a:buSzTx/>
              <a:buFontTx/>
              <a:buChar char="-"/>
              <a:tabLst/>
              <a:defRPr/>
            </a:pPr>
            <a:r>
              <a:rPr kumimoji="1"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Certification for quality assurance of imported raw materials (</a:t>
            </a:r>
            <a:r>
              <a:rPr kumimoji="1" lang="en-US" altLang="ja-JP" sz="2000" b="1" i="0" u="none" strike="noStrike" kern="1200" cap="none" spc="0" normalizeH="0" baseline="0" noProof="0" dirty="0">
                <a:ln>
                  <a:noFill/>
                </a:ln>
                <a:solidFill>
                  <a:srgbClr val="FF0000"/>
                </a:solidFill>
                <a:effectLst/>
                <a:uLnTx/>
                <a:uFillTx/>
                <a:latin typeface="Arial" panose="020B0604020202020204" pitchFamily="34" charset="0"/>
                <a:ea typeface="游ゴシック" panose="020B0400000000000000" pitchFamily="50" charset="-128"/>
                <a:cs typeface="Arial" panose="020B0604020202020204" pitchFamily="34" charset="0"/>
              </a:rPr>
              <a:t>GMP-IM Certification</a:t>
            </a:r>
            <a:r>
              <a:rPr kumimoji="1"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 was started in 2024.</a:t>
            </a:r>
          </a:p>
          <a:p>
            <a:pPr marL="285750" marR="0" lvl="0" indent="-285750" algn="l" defTabSz="914400" rtl="0" eaLnBrk="1" fontAlgn="auto" latinLnBrk="0" hangingPunct="1">
              <a:lnSpc>
                <a:spcPct val="100000"/>
              </a:lnSpc>
              <a:spcBef>
                <a:spcPts val="600"/>
              </a:spcBef>
              <a:spcAft>
                <a:spcPts val="0"/>
              </a:spcAft>
              <a:buClrTx/>
              <a:buSzTx/>
              <a:buFontTx/>
              <a:buChar char="-"/>
              <a:tabLst/>
              <a:defRPr/>
            </a:pPr>
            <a:r>
              <a:rPr lang="en-US" altLang="ja-JP" sz="2000" b="1" dirty="0">
                <a:solidFill>
                  <a:prstClr val="black"/>
                </a:solidFill>
                <a:latin typeface="Arial" panose="020B0604020202020204" pitchFamily="34" charset="0"/>
                <a:ea typeface="游ゴシック" panose="020B0400000000000000" pitchFamily="50" charset="-128"/>
                <a:cs typeface="Arial" panose="020B0604020202020204" pitchFamily="34" charset="0"/>
              </a:rPr>
              <a:t>New </a:t>
            </a:r>
            <a:r>
              <a:rPr kumimoji="1"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Certification program for Safety Inspection of Raw Materials conducted by business operators will be launched soon.</a:t>
            </a:r>
            <a:endParaRPr kumimoji="1" lang="ja-JP" altLang="en-US" sz="20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34" name="テキスト ボックス 33">
            <a:extLst>
              <a:ext uri="{FF2B5EF4-FFF2-40B4-BE49-F238E27FC236}">
                <a16:creationId xmlns:a16="http://schemas.microsoft.com/office/drawing/2014/main" id="{B5167F8D-FA11-E04C-B9AC-4640109D99F5}"/>
              </a:ext>
            </a:extLst>
          </p:cNvPr>
          <p:cNvSpPr txBox="1"/>
          <p:nvPr/>
        </p:nvSpPr>
        <p:spPr>
          <a:xfrm>
            <a:off x="0" y="9010"/>
            <a:ext cx="12192000" cy="646331"/>
          </a:xfrm>
          <a:prstGeom prst="rect">
            <a:avLst/>
          </a:prstGeom>
          <a:solidFill>
            <a:srgbClr val="E4F6DE"/>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                                        </a:t>
            </a:r>
            <a:r>
              <a:rPr kumimoji="1" lang="en-US" altLang="ja-JP" sz="3600" b="1" i="0" u="none" strike="noStrike" kern="1200" cap="none" spc="0" normalizeH="0" baseline="0" noProof="0" dirty="0">
                <a:ln>
                  <a:noFill/>
                </a:ln>
                <a:solidFill>
                  <a:srgbClr val="002060"/>
                </a:solidFill>
                <a:effectLst/>
                <a:uLnTx/>
                <a:uFillTx/>
                <a:latin typeface="Arial" panose="020B0604020202020204" pitchFamily="34" charset="0"/>
                <a:ea typeface="游ゴシック" panose="020B0400000000000000" pitchFamily="50" charset="-128"/>
                <a:cs typeface="Arial" panose="020B0604020202020204" pitchFamily="34" charset="0"/>
              </a:rPr>
              <a:t>The Activities of JIHFS</a:t>
            </a:r>
          </a:p>
        </p:txBody>
      </p:sp>
      <p:pic>
        <p:nvPicPr>
          <p:cNvPr id="2" name="図 1">
            <a:extLst>
              <a:ext uri="{FF2B5EF4-FFF2-40B4-BE49-F238E27FC236}">
                <a16:creationId xmlns:a16="http://schemas.microsoft.com/office/drawing/2014/main" id="{29838F81-D5AA-27CA-7908-5EE70E15D27F}"/>
              </a:ext>
            </a:extLst>
          </p:cNvPr>
          <p:cNvPicPr>
            <a:picLocks noChangeAspect="1"/>
          </p:cNvPicPr>
          <p:nvPr/>
        </p:nvPicPr>
        <p:blipFill>
          <a:blip r:embed="rId15"/>
          <a:stretch>
            <a:fillRect/>
          </a:stretch>
        </p:blipFill>
        <p:spPr>
          <a:xfrm>
            <a:off x="0" y="15568"/>
            <a:ext cx="638629" cy="624796"/>
          </a:xfrm>
          <a:prstGeom prst="rect">
            <a:avLst/>
          </a:prstGeom>
        </p:spPr>
      </p:pic>
    </p:spTree>
    <p:extLst>
      <p:ext uri="{BB962C8B-B14F-4D97-AF65-F5344CB8AC3E}">
        <p14:creationId xmlns:p14="http://schemas.microsoft.com/office/powerpoint/2010/main" val="1244795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番号プレースホルダ 5">
            <a:extLst>
              <a:ext uri="{FF2B5EF4-FFF2-40B4-BE49-F238E27FC236}">
                <a16:creationId xmlns:a16="http://schemas.microsoft.com/office/drawing/2014/main" id="{D5903C84-73D5-8DB2-5460-9A3C79E58D0A}"/>
              </a:ext>
            </a:extLst>
          </p:cNvPr>
          <p:cNvSpPr>
            <a:spLocks noGrp="1"/>
          </p:cNvSpPr>
          <p:nvPr>
            <p:ph type="sldNum" sz="quarter" idx="12"/>
          </p:nvPr>
        </p:nvSpPr>
        <p:spPr>
          <a:xfrm>
            <a:off x="10045725" y="6492875"/>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7605F5A-DFDB-4645-8FFF-95DE2680D7CD}" type="slidenum">
              <a:rPr kumimoji="1" lang="en-US" altLang="ja-JP" sz="1400" b="0" i="0" u="none" strike="noStrike" kern="1200" cap="none" spc="0" normalizeH="0" baseline="0" noProof="0">
                <a:ln>
                  <a:noFill/>
                </a:ln>
                <a:solidFill>
                  <a:srgbClr val="7F7F7F"/>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1" lang="en-US" altLang="ja-JP" sz="1400" b="0" i="0" u="none" strike="noStrike" kern="1200" cap="none" spc="0" normalizeH="0" baseline="0" noProof="0" dirty="0">
              <a:ln>
                <a:noFill/>
              </a:ln>
              <a:solidFill>
                <a:srgbClr val="7F7F7F"/>
              </a:solidFill>
              <a:effectLst/>
              <a:uLnTx/>
              <a:uFillTx/>
              <a:latin typeface="Arial" panose="020B0604020202020204" pitchFamily="34" charset="0"/>
              <a:ea typeface="ＭＳ Ｐゴシック" panose="020B0600070205080204" pitchFamily="50" charset="-128"/>
              <a:cs typeface="+mn-cs"/>
            </a:endParaRPr>
          </a:p>
        </p:txBody>
      </p:sp>
      <p:sp>
        <p:nvSpPr>
          <p:cNvPr id="28675" name="Rectangle 2">
            <a:extLst>
              <a:ext uri="{FF2B5EF4-FFF2-40B4-BE49-F238E27FC236}">
                <a16:creationId xmlns:a16="http://schemas.microsoft.com/office/drawing/2014/main" id="{0812876E-03BD-324A-47E7-E14421E999CC}"/>
              </a:ext>
            </a:extLst>
          </p:cNvPr>
          <p:cNvSpPr>
            <a:spLocks noGrp="1" noChangeArrowheads="1"/>
          </p:cNvSpPr>
          <p:nvPr>
            <p:ph type="title"/>
          </p:nvPr>
        </p:nvSpPr>
        <p:spPr>
          <a:xfrm>
            <a:off x="-12675" y="0"/>
            <a:ext cx="12192000" cy="592531"/>
          </a:xfrm>
          <a:solidFill>
            <a:schemeClr val="accent3"/>
          </a:solidFill>
        </p:spPr>
        <p:txBody>
          <a:bodyPr/>
          <a:lstStyle/>
          <a:p>
            <a:pPr eaLnBrk="1" hangingPunct="1">
              <a:defRPr/>
            </a:pPr>
            <a:r>
              <a:rPr lang="en-US" altLang="ja-JP" sz="2000" b="1" dirty="0">
                <a:solidFill>
                  <a:schemeClr val="tx1"/>
                </a:solidFill>
              </a:rPr>
              <a:t>Three essential elements for Health Foods/Dietary Supplements</a:t>
            </a:r>
            <a:endParaRPr lang="ja-JP" altLang="en-US" sz="2000" b="1" dirty="0">
              <a:solidFill>
                <a:schemeClr val="tx1"/>
              </a:solidFill>
            </a:endParaRPr>
          </a:p>
        </p:txBody>
      </p:sp>
      <p:sp>
        <p:nvSpPr>
          <p:cNvPr id="162820" name="Rectangle 3">
            <a:extLst>
              <a:ext uri="{FF2B5EF4-FFF2-40B4-BE49-F238E27FC236}">
                <a16:creationId xmlns:a16="http://schemas.microsoft.com/office/drawing/2014/main" id="{21ACC634-76CE-49EC-5E80-A43B1A3238D2}"/>
              </a:ext>
            </a:extLst>
          </p:cNvPr>
          <p:cNvSpPr>
            <a:spLocks noGrp="1" noChangeArrowheads="1"/>
          </p:cNvSpPr>
          <p:nvPr>
            <p:ph type="body" idx="1"/>
          </p:nvPr>
        </p:nvSpPr>
        <p:spPr>
          <a:xfrm>
            <a:off x="1448759" y="1142620"/>
            <a:ext cx="8904554" cy="5019207"/>
          </a:xfrm>
          <a:ln w="12700">
            <a:solidFill>
              <a:schemeClr val="bg1">
                <a:lumMod val="25000"/>
              </a:schemeClr>
            </a:solidFill>
            <a:miter lim="800000"/>
            <a:headEnd/>
            <a:tailEnd/>
          </a:ln>
        </p:spPr>
        <p:txBody>
          <a:bodyPr/>
          <a:lstStyle/>
          <a:p>
            <a:pPr algn="ctr" eaLnBrk="1" hangingPunct="1">
              <a:buFontTx/>
              <a:buNone/>
              <a:defRPr/>
            </a:pPr>
            <a:r>
              <a:rPr lang="ja-JP" altLang="en-US" sz="4800" b="1" dirty="0">
                <a:solidFill>
                  <a:srgbClr val="006600"/>
                </a:solidFill>
              </a:rPr>
              <a:t>　　　　　　</a:t>
            </a:r>
          </a:p>
          <a:p>
            <a:pPr algn="ctr" eaLnBrk="1" hangingPunct="1">
              <a:buFontTx/>
              <a:buNone/>
              <a:defRPr/>
            </a:pPr>
            <a:endParaRPr lang="ja-JP" altLang="en-US" sz="4800" b="1" dirty="0">
              <a:solidFill>
                <a:srgbClr val="006600"/>
              </a:solidFill>
            </a:endParaRPr>
          </a:p>
          <a:p>
            <a:pPr algn="ctr" eaLnBrk="1" hangingPunct="1">
              <a:buFontTx/>
              <a:buNone/>
              <a:defRPr/>
            </a:pPr>
            <a:r>
              <a:rPr lang="ja-JP" altLang="en-US" sz="4800" b="1" dirty="0">
                <a:solidFill>
                  <a:srgbClr val="FF0000"/>
                </a:solidFill>
              </a:rPr>
              <a:t>               　</a:t>
            </a:r>
            <a:endParaRPr lang="ja-JP" altLang="en-US" sz="2000" b="1" dirty="0">
              <a:solidFill>
                <a:srgbClr val="FF0000"/>
              </a:solidFill>
            </a:endParaRPr>
          </a:p>
        </p:txBody>
      </p:sp>
      <p:sp>
        <p:nvSpPr>
          <p:cNvPr id="65541" name="Line 4">
            <a:extLst>
              <a:ext uri="{FF2B5EF4-FFF2-40B4-BE49-F238E27FC236}">
                <a16:creationId xmlns:a16="http://schemas.microsoft.com/office/drawing/2014/main" id="{D74FB5FF-F8C3-E64A-1883-1036DBAED437}"/>
              </a:ext>
            </a:extLst>
          </p:cNvPr>
          <p:cNvSpPr>
            <a:spLocks noChangeShapeType="1"/>
          </p:cNvSpPr>
          <p:nvPr/>
        </p:nvSpPr>
        <p:spPr bwMode="auto">
          <a:xfrm>
            <a:off x="6167438" y="4581525"/>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cxnSp>
        <p:nvCxnSpPr>
          <p:cNvPr id="65542" name="AutoShape 5">
            <a:extLst>
              <a:ext uri="{FF2B5EF4-FFF2-40B4-BE49-F238E27FC236}">
                <a16:creationId xmlns:a16="http://schemas.microsoft.com/office/drawing/2014/main" id="{5BDDA7B0-CB0C-7AC4-11D1-E526ED6B65AB}"/>
              </a:ext>
            </a:extLst>
          </p:cNvPr>
          <p:cNvCxnSpPr>
            <a:cxnSpLocks noChangeShapeType="1"/>
            <a:stCxn id="162820" idx="2"/>
            <a:endCxn id="162820" idx="2"/>
          </p:cNvCxnSpPr>
          <p:nvPr/>
        </p:nvCxnSpPr>
        <p:spPr bwMode="auto">
          <a:xfrm>
            <a:off x="5901036" y="6161827"/>
            <a:ext cx="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5543" name="Line 6">
            <a:extLst>
              <a:ext uri="{FF2B5EF4-FFF2-40B4-BE49-F238E27FC236}">
                <a16:creationId xmlns:a16="http://schemas.microsoft.com/office/drawing/2014/main" id="{A0E22D58-454C-625A-1312-2A59C2C9B9C1}"/>
              </a:ext>
            </a:extLst>
          </p:cNvPr>
          <p:cNvSpPr>
            <a:spLocks noChangeShapeType="1"/>
          </p:cNvSpPr>
          <p:nvPr/>
        </p:nvSpPr>
        <p:spPr bwMode="auto">
          <a:xfrm flipV="1">
            <a:off x="5964220" y="2190838"/>
            <a:ext cx="2201863" cy="1058862"/>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5544" name="Line 7">
            <a:extLst>
              <a:ext uri="{FF2B5EF4-FFF2-40B4-BE49-F238E27FC236}">
                <a16:creationId xmlns:a16="http://schemas.microsoft.com/office/drawing/2014/main" id="{558475D2-8FCF-C607-5DCF-4D477C2D7D4A}"/>
              </a:ext>
            </a:extLst>
          </p:cNvPr>
          <p:cNvSpPr>
            <a:spLocks noChangeShapeType="1"/>
          </p:cNvSpPr>
          <p:nvPr/>
        </p:nvSpPr>
        <p:spPr bwMode="auto">
          <a:xfrm flipH="1" flipV="1">
            <a:off x="3816352" y="2186075"/>
            <a:ext cx="2170112" cy="1068387"/>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5545" name="Line 8">
            <a:extLst>
              <a:ext uri="{FF2B5EF4-FFF2-40B4-BE49-F238E27FC236}">
                <a16:creationId xmlns:a16="http://schemas.microsoft.com/office/drawing/2014/main" id="{B74A4DB0-9478-62D6-7272-42EA92079C85}"/>
              </a:ext>
            </a:extLst>
          </p:cNvPr>
          <p:cNvSpPr>
            <a:spLocks noChangeShapeType="1"/>
          </p:cNvSpPr>
          <p:nvPr/>
        </p:nvSpPr>
        <p:spPr bwMode="auto">
          <a:xfrm flipH="1">
            <a:off x="3796492" y="1897189"/>
            <a:ext cx="4296421" cy="1192"/>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4" name="正方形/長方形 13">
            <a:extLst>
              <a:ext uri="{FF2B5EF4-FFF2-40B4-BE49-F238E27FC236}">
                <a16:creationId xmlns:a16="http://schemas.microsoft.com/office/drawing/2014/main" id="{D6B35113-3F2F-360F-C002-D854116920CB}"/>
              </a:ext>
            </a:extLst>
          </p:cNvPr>
          <p:cNvSpPr/>
          <p:nvPr/>
        </p:nvSpPr>
        <p:spPr>
          <a:xfrm>
            <a:off x="3996322" y="5103349"/>
            <a:ext cx="3809427" cy="683523"/>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C00000"/>
                </a:solidFill>
                <a:effectLst/>
                <a:uLnTx/>
                <a:uFillTx/>
                <a:latin typeface="Arial"/>
                <a:ea typeface="ＭＳ Ｐゴシック"/>
                <a:cs typeface="+mn-cs"/>
              </a:rPr>
              <a:t>Labelling with claims</a:t>
            </a:r>
          </a:p>
        </p:txBody>
      </p:sp>
      <p:sp>
        <p:nvSpPr>
          <p:cNvPr id="15" name="下矢印 14">
            <a:extLst>
              <a:ext uri="{FF2B5EF4-FFF2-40B4-BE49-F238E27FC236}">
                <a16:creationId xmlns:a16="http://schemas.microsoft.com/office/drawing/2014/main" id="{EA12C419-210C-396A-123B-3034009A7698}"/>
              </a:ext>
            </a:extLst>
          </p:cNvPr>
          <p:cNvSpPr/>
          <p:nvPr/>
        </p:nvSpPr>
        <p:spPr>
          <a:xfrm>
            <a:off x="5562114" y="4348364"/>
            <a:ext cx="819552" cy="683523"/>
          </a:xfrm>
          <a:prstGeom prst="downArrow">
            <a:avLst>
              <a:gd name="adj1" fmla="val 30955"/>
              <a:gd name="adj2" fmla="val 48201"/>
            </a:avLst>
          </a:prstGeom>
          <a:ln w="9525">
            <a:solidFill>
              <a:srgbClr val="0000FF"/>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DEFFBD"/>
              </a:solidFill>
              <a:effectLst/>
              <a:uLnTx/>
              <a:uFillTx/>
              <a:latin typeface="Arial"/>
              <a:ea typeface="ＭＳ Ｐゴシック"/>
              <a:cs typeface="+mn-cs"/>
            </a:endParaRPr>
          </a:p>
        </p:txBody>
      </p:sp>
      <p:sp>
        <p:nvSpPr>
          <p:cNvPr id="3" name="円/楕円 2">
            <a:extLst>
              <a:ext uri="{FF2B5EF4-FFF2-40B4-BE49-F238E27FC236}">
                <a16:creationId xmlns:a16="http://schemas.microsoft.com/office/drawing/2014/main" id="{DB8BF041-DE0A-C2B1-7394-88C8DA55C4FC}"/>
              </a:ext>
            </a:extLst>
          </p:cNvPr>
          <p:cNvSpPr/>
          <p:nvPr/>
        </p:nvSpPr>
        <p:spPr>
          <a:xfrm>
            <a:off x="5020724" y="2016403"/>
            <a:ext cx="1902333" cy="764886"/>
          </a:xfrm>
          <a:prstGeom prst="ellipse">
            <a:avLst/>
          </a:prstGeom>
          <a:gradFill flip="none" rotWithShape="1">
            <a:gsLst>
              <a:gs pos="0">
                <a:schemeClr val="lt1">
                  <a:tint val="80000"/>
                  <a:satMod val="300000"/>
                </a:schemeClr>
              </a:gs>
              <a:gs pos="100000">
                <a:schemeClr val="lt1">
                  <a:shade val="30000"/>
                  <a:satMod val="200000"/>
                </a:schemeClr>
              </a:gs>
            </a:gsLst>
            <a:path path="circle">
              <a:fillToRect l="50000" t="50000" r="50000" b="50000"/>
            </a:path>
            <a:tileRect/>
          </a:gradFill>
        </p:spPr>
        <p:style>
          <a:lnRef idx="2">
            <a:schemeClr val="accent1">
              <a:shade val="50000"/>
            </a:schemeClr>
          </a:lnRef>
          <a:fillRef idx="1003">
            <a:schemeClr val="l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srgbClr val="002060"/>
                </a:solidFill>
                <a:effectLst/>
                <a:uLnTx/>
                <a:uFillTx/>
                <a:latin typeface="Arial"/>
                <a:ea typeface="ＭＳ Ｐゴシック"/>
                <a:cs typeface="+mn-cs"/>
              </a:rPr>
              <a:t>Scientific evidence</a:t>
            </a:r>
            <a:endParaRPr kumimoji="1" lang="ja-JP" altLang="en-US" sz="1800" b="1" i="0" u="none" strike="noStrike" kern="1200" cap="none" spc="0" normalizeH="0" baseline="0" noProof="0" dirty="0">
              <a:ln>
                <a:noFill/>
              </a:ln>
              <a:solidFill>
                <a:srgbClr val="002060"/>
              </a:solidFill>
              <a:effectLst/>
              <a:uLnTx/>
              <a:uFillTx/>
              <a:latin typeface="Arial"/>
              <a:ea typeface="ＭＳ Ｐゴシック"/>
              <a:cs typeface="+mn-cs"/>
            </a:endParaRPr>
          </a:p>
        </p:txBody>
      </p:sp>
      <p:pic>
        <p:nvPicPr>
          <p:cNvPr id="65554" name="図 1">
            <a:extLst>
              <a:ext uri="{FF2B5EF4-FFF2-40B4-BE49-F238E27FC236}">
                <a16:creationId xmlns:a16="http://schemas.microsoft.com/office/drawing/2014/main" id="{DBBE84CE-0988-CED2-627E-EBBD33AE9B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40500"/>
            <a:ext cx="332263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5">
            <a:extLst>
              <a:ext uri="{FF2B5EF4-FFF2-40B4-BE49-F238E27FC236}">
                <a16:creationId xmlns:a16="http://schemas.microsoft.com/office/drawing/2014/main" id="{FA64CDA0-0E4F-F9E6-29E2-762DB4429C3C}"/>
              </a:ext>
            </a:extLst>
          </p:cNvPr>
          <p:cNvSpPr txBox="1"/>
          <p:nvPr/>
        </p:nvSpPr>
        <p:spPr>
          <a:xfrm>
            <a:off x="1992461" y="1721191"/>
            <a:ext cx="1794744"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srgbClr val="C00000"/>
                </a:solidFill>
                <a:effectLst/>
                <a:uLnTx/>
                <a:uFillTx/>
                <a:latin typeface="Arial" panose="020B0604020202020204" pitchFamily="34" charset="0"/>
                <a:ea typeface="ＭＳ Ｐゴシック"/>
                <a:cs typeface="Arial" panose="020B0604020202020204" pitchFamily="34" charset="0"/>
              </a:rPr>
              <a:t>Efficacy</a:t>
            </a:r>
            <a:endParaRPr kumimoji="1" lang="ja-JP" altLang="en-US" sz="3200" b="1" i="0" u="none" strike="noStrike" kern="1200" cap="none" spc="0" normalizeH="0" baseline="0" noProof="0" dirty="0">
              <a:ln>
                <a:noFill/>
              </a:ln>
              <a:solidFill>
                <a:srgbClr val="C00000"/>
              </a:solidFill>
              <a:effectLst/>
              <a:uLnTx/>
              <a:uFillTx/>
              <a:latin typeface="Arial" panose="020B0604020202020204" pitchFamily="34" charset="0"/>
              <a:ea typeface="ＭＳ Ｐゴシック"/>
              <a:cs typeface="Arial" panose="020B0604020202020204" pitchFamily="34" charset="0"/>
            </a:endParaRPr>
          </a:p>
        </p:txBody>
      </p:sp>
      <p:sp>
        <p:nvSpPr>
          <p:cNvPr id="7" name="テキスト ボックス 6">
            <a:extLst>
              <a:ext uri="{FF2B5EF4-FFF2-40B4-BE49-F238E27FC236}">
                <a16:creationId xmlns:a16="http://schemas.microsoft.com/office/drawing/2014/main" id="{D5801026-787A-F3A7-41C1-C1A387EE7C5B}"/>
              </a:ext>
            </a:extLst>
          </p:cNvPr>
          <p:cNvSpPr txBox="1"/>
          <p:nvPr/>
        </p:nvSpPr>
        <p:spPr>
          <a:xfrm>
            <a:off x="8195230" y="1677910"/>
            <a:ext cx="179474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srgbClr val="C00000"/>
                </a:solidFill>
                <a:effectLst/>
                <a:uLnTx/>
                <a:uFillTx/>
                <a:latin typeface="Arial"/>
                <a:ea typeface="ＭＳ Ｐゴシック"/>
                <a:cs typeface="+mn-cs"/>
              </a:rPr>
              <a:t>Safety</a:t>
            </a:r>
            <a:endParaRPr kumimoji="1" lang="ja-JP" altLang="en-US" sz="3200" b="1" i="0" u="none" strike="noStrike" kern="1200" cap="none" spc="0" normalizeH="0" baseline="0" noProof="0" dirty="0">
              <a:ln>
                <a:noFill/>
              </a:ln>
              <a:solidFill>
                <a:srgbClr val="C00000"/>
              </a:solidFill>
              <a:effectLst/>
              <a:uLnTx/>
              <a:uFillTx/>
              <a:latin typeface="Arial"/>
              <a:ea typeface="ＭＳ Ｐゴシック"/>
              <a:cs typeface="+mn-cs"/>
            </a:endParaRPr>
          </a:p>
        </p:txBody>
      </p:sp>
      <p:sp>
        <p:nvSpPr>
          <p:cNvPr id="9" name="テキスト ボックス 8">
            <a:extLst>
              <a:ext uri="{FF2B5EF4-FFF2-40B4-BE49-F238E27FC236}">
                <a16:creationId xmlns:a16="http://schemas.microsoft.com/office/drawing/2014/main" id="{C53E1537-882F-C526-FA6C-29FC5DB86D01}"/>
              </a:ext>
            </a:extLst>
          </p:cNvPr>
          <p:cNvSpPr txBox="1"/>
          <p:nvPr/>
        </p:nvSpPr>
        <p:spPr>
          <a:xfrm>
            <a:off x="3579696" y="3298326"/>
            <a:ext cx="473001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C00000"/>
                </a:solidFill>
                <a:effectLst/>
                <a:uLnTx/>
                <a:uFillTx/>
                <a:latin typeface="Arial" panose="020B0604020202020204" pitchFamily="34" charset="0"/>
                <a:ea typeface="ＭＳ Ｐゴシック"/>
                <a:cs typeface="Arial" panose="020B0604020202020204" pitchFamily="34" charset="0"/>
              </a:rPr>
              <a:t>Quality</a:t>
            </a:r>
            <a:br>
              <a:rPr kumimoji="1" lang="en-US" altLang="ja-JP" sz="3600" b="1" i="0" u="none" strike="noStrike" kern="1200" cap="none" spc="0" normalizeH="0" baseline="0" noProof="0" dirty="0">
                <a:ln>
                  <a:noFill/>
                </a:ln>
                <a:solidFill>
                  <a:srgbClr val="ECFFDB">
                    <a:lumMod val="25000"/>
                  </a:srgbClr>
                </a:solidFill>
                <a:effectLst/>
                <a:uLnTx/>
                <a:uFillTx/>
                <a:latin typeface="Arial" panose="020B0604020202020204" pitchFamily="34" charset="0"/>
                <a:ea typeface="ＭＳ Ｐゴシック"/>
                <a:cs typeface="Arial" panose="020B0604020202020204" pitchFamily="34" charset="0"/>
              </a:rPr>
            </a:br>
            <a:r>
              <a:rPr kumimoji="1" lang="en-US" altLang="ja-JP" sz="2000" b="1" i="0" u="none" strike="noStrike" kern="1200" cap="none" spc="0" normalizeH="0" baseline="0" noProof="0" dirty="0">
                <a:ln>
                  <a:noFill/>
                </a:ln>
                <a:solidFill>
                  <a:srgbClr val="0000FF"/>
                </a:solidFill>
                <a:effectLst/>
                <a:uLnTx/>
                <a:uFillTx/>
                <a:latin typeface="Arial" panose="020B0604020202020204" pitchFamily="34" charset="0"/>
                <a:ea typeface="ＭＳ Ｐゴシック"/>
                <a:cs typeface="Arial" panose="020B0604020202020204" pitchFamily="34" charset="0"/>
              </a:rPr>
              <a:t>(Based on GMP)</a:t>
            </a:r>
            <a:endParaRPr kumimoji="1" lang="ja-JP" altLang="en-US" sz="2000" b="1" i="0" u="none" strike="noStrike" kern="1200" cap="none" spc="0" normalizeH="0" baseline="0" noProof="0" dirty="0">
              <a:ln>
                <a:noFill/>
              </a:ln>
              <a:solidFill>
                <a:srgbClr val="0000FF"/>
              </a:solidFill>
              <a:effectLst/>
              <a:uLnTx/>
              <a:uFillTx/>
              <a:latin typeface="Arial" panose="020B0604020202020204" pitchFamily="34" charset="0"/>
              <a:ea typeface="ＭＳ Ｐゴシック"/>
              <a:cs typeface="Arial" panose="020B0604020202020204" pitchFamily="34" charset="0"/>
            </a:endParaRPr>
          </a:p>
        </p:txBody>
      </p:sp>
      <p:sp>
        <p:nvSpPr>
          <p:cNvPr id="29" name="テキスト ボックス 28">
            <a:extLst>
              <a:ext uri="{FF2B5EF4-FFF2-40B4-BE49-F238E27FC236}">
                <a16:creationId xmlns:a16="http://schemas.microsoft.com/office/drawing/2014/main" id="{DEBA9A13-4814-1041-F153-857E19D1AB88}"/>
              </a:ext>
            </a:extLst>
          </p:cNvPr>
          <p:cNvSpPr txBox="1"/>
          <p:nvPr/>
        </p:nvSpPr>
        <p:spPr>
          <a:xfrm>
            <a:off x="4304430" y="923579"/>
            <a:ext cx="3501944" cy="400110"/>
          </a:xfrm>
          <a:prstGeom prst="rect">
            <a:avLst/>
          </a:prstGeom>
          <a:solidFill>
            <a:schemeClr val="accent6">
              <a:lumMod val="50000"/>
            </a:schemeClr>
          </a:solidFill>
          <a:ln w="19050">
            <a:solidFill>
              <a:schemeClr val="bg2">
                <a:lumMod val="7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FFFFFF"/>
                </a:solidFill>
                <a:effectLst/>
                <a:uLnTx/>
                <a:uFillTx/>
                <a:latin typeface="Arial"/>
                <a:ea typeface="ＭＳ Ｐゴシック"/>
                <a:cs typeface="+mn-cs"/>
              </a:rPr>
              <a:t>Supplements/Health foods</a:t>
            </a:r>
            <a:endParaRPr kumimoji="1" lang="ja-JP" altLang="en-US" sz="2000" b="1" i="0" u="none" strike="noStrike" kern="1200" cap="none" spc="0" normalizeH="0" baseline="0" noProof="0" dirty="0">
              <a:ln>
                <a:noFill/>
              </a:ln>
              <a:solidFill>
                <a:srgbClr val="FFFFFF"/>
              </a:solidFill>
              <a:effectLst/>
              <a:uLnTx/>
              <a:uFillTx/>
              <a:latin typeface="Arial"/>
              <a:ea typeface="ＭＳ Ｐゴシック"/>
              <a:cs typeface="+mn-cs"/>
            </a:endParaRPr>
          </a:p>
        </p:txBody>
      </p:sp>
    </p:spTree>
    <p:extLst>
      <p:ext uri="{BB962C8B-B14F-4D97-AF65-F5344CB8AC3E}">
        <p14:creationId xmlns:p14="http://schemas.microsoft.com/office/powerpoint/2010/main" val="1955169349"/>
      </p:ext>
    </p:extLst>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コンテンツ プレースホルダ 2">
            <a:extLst>
              <a:ext uri="{FF2B5EF4-FFF2-40B4-BE49-F238E27FC236}">
                <a16:creationId xmlns:a16="http://schemas.microsoft.com/office/drawing/2014/main" id="{37A7D10C-7EEC-04BF-4CA6-567F46D70CAE}"/>
              </a:ext>
            </a:extLst>
          </p:cNvPr>
          <p:cNvSpPr>
            <a:spLocks noGrp="1"/>
          </p:cNvSpPr>
          <p:nvPr>
            <p:ph idx="1"/>
          </p:nvPr>
        </p:nvSpPr>
        <p:spPr>
          <a:xfrm>
            <a:off x="1524000" y="931863"/>
            <a:ext cx="9144000" cy="1363662"/>
          </a:xfrm>
        </p:spPr>
        <p:txBody>
          <a:bodyPr anchor="ctr"/>
          <a:lstStyle/>
          <a:p>
            <a:pPr algn="ctr">
              <a:buFontTx/>
              <a:buNone/>
            </a:pPr>
            <a:r>
              <a:rPr lang="en-US" altLang="ja-JP" dirty="0">
                <a:solidFill>
                  <a:srgbClr val="003399"/>
                </a:solidFill>
                <a:latin typeface="Arial Rounded MT Bold" panose="020F0704030504030204" pitchFamily="34" charset="0"/>
                <a:ea typeface="HGS創英角ﾎﾟｯﾌﾟ体" panose="040B0A00000000000000" pitchFamily="50" charset="-128"/>
              </a:rPr>
              <a:t>Thank you for your attention.</a:t>
            </a:r>
            <a:endParaRPr lang="ja-JP" altLang="en-US" dirty="0">
              <a:solidFill>
                <a:srgbClr val="003399"/>
              </a:solidFill>
              <a:latin typeface="Arial Rounded MT Bold" panose="020F0704030504030204" pitchFamily="34" charset="0"/>
              <a:ea typeface="HGS創英角ﾎﾟｯﾌﾟ体" panose="040B0A00000000000000" pitchFamily="50" charset="-128"/>
            </a:endParaRPr>
          </a:p>
        </p:txBody>
      </p:sp>
      <p:sp>
        <p:nvSpPr>
          <p:cNvPr id="74755" name="スライド番号プレースホルダ 3">
            <a:extLst>
              <a:ext uri="{FF2B5EF4-FFF2-40B4-BE49-F238E27FC236}">
                <a16:creationId xmlns:a16="http://schemas.microsoft.com/office/drawing/2014/main" id="{C637E64D-BCE7-49B7-5DEF-B9DF28075108}"/>
              </a:ext>
            </a:extLst>
          </p:cNvPr>
          <p:cNvSpPr>
            <a:spLocks noGrp="1"/>
          </p:cNvSpPr>
          <p:nvPr>
            <p:ph type="sldNum" sz="quarter" idx="12"/>
          </p:nvPr>
        </p:nvSpPr>
        <p:spPr bwMode="auto">
          <a:xfrm>
            <a:off x="10058400" y="63817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None/>
            </a:pPr>
            <a:fld id="{22C30374-F065-4CD1-8776-47EB15D2DBC0}" type="slidenum">
              <a:rPr lang="en-US" altLang="ja-JP" sz="1400">
                <a:solidFill>
                  <a:srgbClr val="000000"/>
                </a:solidFill>
                <a:latin typeface="Arial" panose="020B0604020202020204" pitchFamily="34" charset="0"/>
              </a:rPr>
              <a:pPr fontAlgn="base">
                <a:spcBef>
                  <a:spcPct val="0"/>
                </a:spcBef>
                <a:spcAft>
                  <a:spcPct val="0"/>
                </a:spcAft>
                <a:buNone/>
              </a:pPr>
              <a:t>21</a:t>
            </a:fld>
            <a:endParaRPr lang="en-US" altLang="ja-JP" sz="1400" dirty="0">
              <a:solidFill>
                <a:srgbClr val="000000"/>
              </a:solidFill>
              <a:latin typeface="Arial" panose="020B0604020202020204" pitchFamily="34" charset="0"/>
            </a:endParaRPr>
          </a:p>
        </p:txBody>
      </p:sp>
      <p:pic>
        <p:nvPicPr>
          <p:cNvPr id="74756" name="Picture 2">
            <a:extLst>
              <a:ext uri="{FF2B5EF4-FFF2-40B4-BE49-F238E27FC236}">
                <a16:creationId xmlns:a16="http://schemas.microsoft.com/office/drawing/2014/main" id="{1E71B434-32A5-972C-85C5-2EAD55A7A3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149" y="2972292"/>
            <a:ext cx="16922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2" descr="GMPマーク">
            <a:extLst>
              <a:ext uri="{FF2B5EF4-FFF2-40B4-BE49-F238E27FC236}">
                <a16:creationId xmlns:a16="http://schemas.microsoft.com/office/drawing/2014/main" id="{60C63A40-9729-EBBF-CD36-168EABDC8D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7171" y="3088917"/>
            <a:ext cx="2289874" cy="1243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descr="船舶, 鳥, 動物, 魚 が含まれている画像">
            <a:extLst>
              <a:ext uri="{FF2B5EF4-FFF2-40B4-BE49-F238E27FC236}">
                <a16:creationId xmlns:a16="http://schemas.microsoft.com/office/drawing/2014/main" id="{CC668D02-80D9-E513-0BA4-5B8BEC9E967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1021" y="5059454"/>
            <a:ext cx="2311153" cy="1733365"/>
          </a:xfrm>
          <a:prstGeom prst="rect">
            <a:avLst/>
          </a:prstGeom>
          <a:ln>
            <a:noFill/>
          </a:ln>
          <a:effectLst>
            <a:softEdge rad="112500"/>
          </a:effectLst>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3EE6AF-3619-B849-0B35-CF958516E57D}"/>
              </a:ext>
            </a:extLst>
          </p:cNvPr>
          <p:cNvSpPr>
            <a:spLocks noGrp="1"/>
          </p:cNvSpPr>
          <p:nvPr>
            <p:ph type="title"/>
          </p:nvPr>
        </p:nvSpPr>
        <p:spPr>
          <a:xfrm>
            <a:off x="0" y="0"/>
            <a:ext cx="12192000" cy="681037"/>
          </a:xfrm>
          <a:solidFill>
            <a:srgbClr val="E4F6DE"/>
          </a:solidFill>
        </p:spPr>
        <p:txBody>
          <a:bodyPr>
            <a:normAutofit/>
          </a:bodyPr>
          <a:lstStyle/>
          <a:p>
            <a:r>
              <a:rPr kumimoji="1" lang="en-US" altLang="ja-JP" sz="2400" dirty="0">
                <a:latin typeface="Arial" panose="020B0604020202020204" pitchFamily="34" charset="0"/>
                <a:cs typeface="Arial" panose="020B0604020202020204" pitchFamily="34" charset="0"/>
              </a:rPr>
              <a:t>  </a:t>
            </a:r>
            <a:r>
              <a:rPr kumimoji="1" lang="en-US" altLang="ja-JP" sz="2800" b="1" dirty="0">
                <a:latin typeface="Arial" panose="020B0604020202020204" pitchFamily="34" charset="0"/>
                <a:cs typeface="Arial" panose="020B0604020202020204" pitchFamily="34" charset="0"/>
              </a:rPr>
              <a:t>Today’s topics</a:t>
            </a:r>
            <a:endParaRPr kumimoji="1" lang="ja-JP" altLang="en-US" sz="2800" b="1" dirty="0">
              <a:latin typeface="Arial" panose="020B0604020202020204" pitchFamily="34" charset="0"/>
              <a:cs typeface="Arial" panose="020B0604020202020204" pitchFamily="34" charset="0"/>
            </a:endParaRPr>
          </a:p>
        </p:txBody>
      </p:sp>
      <p:sp>
        <p:nvSpPr>
          <p:cNvPr id="3" name="コンテンツ プレースホルダー 2">
            <a:extLst>
              <a:ext uri="{FF2B5EF4-FFF2-40B4-BE49-F238E27FC236}">
                <a16:creationId xmlns:a16="http://schemas.microsoft.com/office/drawing/2014/main" id="{3250A7E6-71A2-2390-D28C-D584922553FE}"/>
              </a:ext>
            </a:extLst>
          </p:cNvPr>
          <p:cNvSpPr>
            <a:spLocks noGrp="1"/>
          </p:cNvSpPr>
          <p:nvPr>
            <p:ph idx="1"/>
          </p:nvPr>
        </p:nvSpPr>
        <p:spPr>
          <a:xfrm>
            <a:off x="101601" y="1262064"/>
            <a:ext cx="11959770" cy="3854900"/>
          </a:xfrm>
          <a:noFill/>
        </p:spPr>
        <p:txBody>
          <a:bodyPr>
            <a:normAutofit/>
          </a:bodyPr>
          <a:lstStyle/>
          <a:p>
            <a:pPr marL="623888" indent="-536575">
              <a:spcBef>
                <a:spcPts val="1800"/>
              </a:spcBef>
              <a:buFont typeface="+mj-lt"/>
              <a:buAutoNum type="arabicPeriod"/>
            </a:pPr>
            <a:r>
              <a:rPr lang="en-US" altLang="ja-JP" sz="2400" b="1" dirty="0">
                <a:solidFill>
                  <a:schemeClr val="accent6">
                    <a:lumMod val="50000"/>
                  </a:schemeClr>
                </a:solidFill>
                <a:latin typeface="Arial" panose="020B0604020202020204" pitchFamily="34" charset="0"/>
                <a:cs typeface="Arial" panose="020B0604020202020204" pitchFamily="34" charset="0"/>
              </a:rPr>
              <a:t>Positioning of So-called “Health Foods” and Foods with Health Claims (FHC)</a:t>
            </a:r>
          </a:p>
          <a:p>
            <a:pPr marL="623888" indent="-536575">
              <a:spcBef>
                <a:spcPts val="1800"/>
              </a:spcBef>
              <a:buFont typeface="+mj-lt"/>
              <a:buAutoNum type="arabicPeriod"/>
            </a:pPr>
            <a:r>
              <a:rPr lang="en-US" altLang="ja-JP" sz="2400" b="1" dirty="0">
                <a:solidFill>
                  <a:schemeClr val="accent6">
                    <a:lumMod val="50000"/>
                  </a:schemeClr>
                </a:solidFill>
                <a:latin typeface="Arial" panose="020B0604020202020204" pitchFamily="34" charset="0"/>
                <a:cs typeface="Arial" panose="020B0604020202020204" pitchFamily="34" charset="0"/>
              </a:rPr>
              <a:t>The three categories fall under FHC</a:t>
            </a:r>
          </a:p>
          <a:p>
            <a:pPr marL="1611313" indent="-623888">
              <a:spcBef>
                <a:spcPts val="1800"/>
              </a:spcBef>
              <a:buAutoNum type="arabicParenBoth"/>
            </a:pPr>
            <a:r>
              <a:rPr lang="en-US" altLang="ja-JP" sz="2400" dirty="0">
                <a:latin typeface="Arial" panose="020B0604020202020204" pitchFamily="34" charset="0"/>
                <a:cs typeface="Arial" panose="020B0604020202020204" pitchFamily="34" charset="0"/>
              </a:rPr>
              <a:t>Foods for Specified Health Uses </a:t>
            </a:r>
            <a:r>
              <a:rPr lang="en-US" altLang="ja-JP" sz="2400" b="1" dirty="0">
                <a:solidFill>
                  <a:srgbClr val="FF0000"/>
                </a:solidFill>
                <a:latin typeface="Arial" panose="020B0604020202020204" pitchFamily="34" charset="0"/>
                <a:cs typeface="Arial" panose="020B0604020202020204" pitchFamily="34" charset="0"/>
              </a:rPr>
              <a:t>(FOSHU)</a:t>
            </a:r>
          </a:p>
          <a:p>
            <a:pPr marL="1611313" indent="-623888">
              <a:spcBef>
                <a:spcPts val="1800"/>
              </a:spcBef>
              <a:buAutoNum type="arabicParenBoth"/>
            </a:pPr>
            <a:r>
              <a:rPr lang="en-US" altLang="ja-JP" sz="2400" dirty="0">
                <a:latin typeface="Arial" panose="020B0604020202020204" pitchFamily="34" charset="0"/>
                <a:cs typeface="Arial" panose="020B0604020202020204" pitchFamily="34" charset="0"/>
              </a:rPr>
              <a:t>Foods with Nutrient Function Claims </a:t>
            </a:r>
            <a:r>
              <a:rPr lang="en-US" altLang="ja-JP" sz="2400" b="1" dirty="0">
                <a:solidFill>
                  <a:srgbClr val="FF0000"/>
                </a:solidFill>
                <a:latin typeface="Arial" panose="020B0604020202020204" pitchFamily="34" charset="0"/>
                <a:cs typeface="Arial" panose="020B0604020202020204" pitchFamily="34" charset="0"/>
              </a:rPr>
              <a:t>(FNFC)</a:t>
            </a:r>
          </a:p>
          <a:p>
            <a:pPr marL="1611313" indent="-623888">
              <a:spcBef>
                <a:spcPts val="1800"/>
              </a:spcBef>
              <a:buAutoNum type="arabicParenBoth"/>
            </a:pPr>
            <a:r>
              <a:rPr lang="en-US" altLang="ja-JP" sz="2400" dirty="0">
                <a:latin typeface="Arial" panose="020B0604020202020204" pitchFamily="34" charset="0"/>
                <a:cs typeface="Arial" panose="020B0604020202020204" pitchFamily="34" charset="0"/>
              </a:rPr>
              <a:t>Foods with Function Claims </a:t>
            </a:r>
            <a:r>
              <a:rPr lang="en-US" altLang="ja-JP" sz="2400" b="1" dirty="0">
                <a:solidFill>
                  <a:srgbClr val="FF0000"/>
                </a:solidFill>
                <a:latin typeface="Arial" panose="020B0604020202020204" pitchFamily="34" charset="0"/>
                <a:cs typeface="Arial" panose="020B0604020202020204" pitchFamily="34" charset="0"/>
              </a:rPr>
              <a:t>(FFC)</a:t>
            </a:r>
            <a:endParaRPr lang="en-US" altLang="ja-JP" sz="2400" b="1" dirty="0">
              <a:latin typeface="Arial" panose="020B0604020202020204" pitchFamily="34" charset="0"/>
              <a:cs typeface="Arial" panose="020B0604020202020204" pitchFamily="34" charset="0"/>
            </a:endParaRPr>
          </a:p>
          <a:p>
            <a:pPr marL="623888" indent="-536575">
              <a:lnSpc>
                <a:spcPct val="100000"/>
              </a:lnSpc>
              <a:spcBef>
                <a:spcPts val="3000"/>
              </a:spcBef>
              <a:buFont typeface="+mj-lt"/>
              <a:buAutoNum type="arabicPeriod" startAt="3"/>
            </a:pPr>
            <a:r>
              <a:rPr kumimoji="1" lang="en-US" altLang="ja-JP" sz="2400" b="1" dirty="0">
                <a:solidFill>
                  <a:schemeClr val="accent6">
                    <a:lumMod val="50000"/>
                  </a:schemeClr>
                </a:solidFill>
                <a:latin typeface="Arial" panose="020B0604020202020204" pitchFamily="34" charset="0"/>
                <a:cs typeface="Arial" panose="020B0604020202020204" pitchFamily="34" charset="0"/>
              </a:rPr>
              <a:t>The importance of ensuring safety and quality in Health Foods, especially Dietary Supplements</a:t>
            </a:r>
            <a:endParaRPr lang="en-US" altLang="ja-JP" sz="2000" dirty="0">
              <a:solidFill>
                <a:schemeClr val="accent6">
                  <a:lumMod val="50000"/>
                </a:schemeClr>
              </a:solidFill>
            </a:endParaRPr>
          </a:p>
        </p:txBody>
      </p:sp>
      <p:sp>
        <p:nvSpPr>
          <p:cNvPr id="4" name="スライド番号プレースホルダー 3">
            <a:extLst>
              <a:ext uri="{FF2B5EF4-FFF2-40B4-BE49-F238E27FC236}">
                <a16:creationId xmlns:a16="http://schemas.microsoft.com/office/drawing/2014/main" id="{FD8393C3-409C-199D-E850-7DC4885A9646}"/>
              </a:ext>
            </a:extLst>
          </p:cNvPr>
          <p:cNvSpPr>
            <a:spLocks noGrp="1"/>
          </p:cNvSpPr>
          <p:nvPr>
            <p:ph type="sldNum" sz="quarter" idx="12"/>
          </p:nvPr>
        </p:nvSpPr>
        <p:spPr>
          <a:xfrm>
            <a:off x="9448800" y="6492875"/>
            <a:ext cx="2743200" cy="365125"/>
          </a:xfrm>
        </p:spPr>
        <p:txBody>
          <a:bodyPr anchor="b"/>
          <a:lstStyle/>
          <a:p>
            <a:fld id="{8763A3B6-95A3-4DD6-AF44-B82C74516725}" type="slidenum">
              <a:rPr kumimoji="1" lang="ja-JP" altLang="en-US" sz="1400" smtClean="0">
                <a:latin typeface="Arial" panose="020B0604020202020204" pitchFamily="34" charset="0"/>
                <a:cs typeface="Arial" panose="020B0604020202020204" pitchFamily="34" charset="0"/>
              </a:rPr>
              <a:t>3</a:t>
            </a:fld>
            <a:endParaRPr kumimoji="1" lang="ja-JP" altLang="en-US" sz="1400" dirty="0">
              <a:latin typeface="Arial" panose="020B0604020202020204" pitchFamily="34" charset="0"/>
              <a:cs typeface="Arial" panose="020B0604020202020204" pitchFamily="34" charset="0"/>
            </a:endParaRPr>
          </a:p>
        </p:txBody>
      </p:sp>
      <p:pic>
        <p:nvPicPr>
          <p:cNvPr id="14" name="図 1">
            <a:extLst>
              <a:ext uri="{FF2B5EF4-FFF2-40B4-BE49-F238E27FC236}">
                <a16:creationId xmlns:a16="http://schemas.microsoft.com/office/drawing/2014/main" id="{2182062C-22B9-6991-C901-4001172E1A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16687"/>
            <a:ext cx="332263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7">
            <a:extLst>
              <a:ext uri="{FF2B5EF4-FFF2-40B4-BE49-F238E27FC236}">
                <a16:creationId xmlns:a16="http://schemas.microsoft.com/office/drawing/2014/main" id="{890980F6-CC6E-6F03-35D2-F4C8535BDEB8}"/>
              </a:ext>
            </a:extLst>
          </p:cNvPr>
          <p:cNvPicPr>
            <a:picLocks noChangeAspect="1"/>
          </p:cNvPicPr>
          <p:nvPr/>
        </p:nvPicPr>
        <p:blipFill>
          <a:blip r:embed="rId3"/>
          <a:stretch>
            <a:fillRect/>
          </a:stretch>
        </p:blipFill>
        <p:spPr>
          <a:xfrm>
            <a:off x="9592607" y="5035165"/>
            <a:ext cx="2310584" cy="1731414"/>
          </a:xfrm>
          <a:prstGeom prst="rect">
            <a:avLst/>
          </a:prstGeom>
        </p:spPr>
      </p:pic>
    </p:spTree>
    <p:extLst>
      <p:ext uri="{BB962C8B-B14F-4D97-AF65-F5344CB8AC3E}">
        <p14:creationId xmlns:p14="http://schemas.microsoft.com/office/powerpoint/2010/main" val="1813765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FB2FDD6-C56D-A6D0-25EA-6525C95CCAE6}"/>
              </a:ext>
            </a:extLst>
          </p:cNvPr>
          <p:cNvSpPr>
            <a:spLocks noGrp="1"/>
          </p:cNvSpPr>
          <p:nvPr>
            <p:ph idx="1"/>
          </p:nvPr>
        </p:nvSpPr>
        <p:spPr>
          <a:xfrm>
            <a:off x="0" y="1"/>
            <a:ext cx="12192000" cy="610162"/>
          </a:xfrm>
          <a:solidFill>
            <a:srgbClr val="E4F6DE"/>
          </a:solidFill>
        </p:spPr>
        <p:txBody>
          <a:bodyPr anchor="ctr">
            <a:normAutofit/>
          </a:bodyPr>
          <a:lstStyle/>
          <a:p>
            <a:pPr marL="0" indent="0" algn="ctr">
              <a:buNone/>
            </a:pPr>
            <a:r>
              <a:rPr kumimoji="1" lang="en-US" altLang="ja-JP" b="1" dirty="0">
                <a:latin typeface="Arial" panose="020B0604020202020204" pitchFamily="34" charset="0"/>
                <a:cs typeface="Arial" panose="020B0604020202020204" pitchFamily="34" charset="0"/>
              </a:rPr>
              <a:t>So-called “Health Foods” and Foos with Health Claims (FHC) </a:t>
            </a:r>
            <a:endParaRPr kumimoji="1" lang="ja-JP" altLang="en-US" b="1" dirty="0">
              <a:latin typeface="Arial" panose="020B0604020202020204" pitchFamily="34" charset="0"/>
              <a:cs typeface="Arial" panose="020B0604020202020204" pitchFamily="34" charset="0"/>
            </a:endParaRPr>
          </a:p>
        </p:txBody>
      </p:sp>
      <p:sp>
        <p:nvSpPr>
          <p:cNvPr id="4" name="スライド番号プレースホルダー 3">
            <a:extLst>
              <a:ext uri="{FF2B5EF4-FFF2-40B4-BE49-F238E27FC236}">
                <a16:creationId xmlns:a16="http://schemas.microsoft.com/office/drawing/2014/main" id="{3900A8A0-C3D0-0091-EA80-6C657B8190C2}"/>
              </a:ext>
            </a:extLst>
          </p:cNvPr>
          <p:cNvSpPr>
            <a:spLocks noGrp="1"/>
          </p:cNvSpPr>
          <p:nvPr>
            <p:ph type="sldNum" sz="quarter" idx="12"/>
          </p:nvPr>
        </p:nvSpPr>
        <p:spPr>
          <a:xfrm>
            <a:off x="9448800" y="6480881"/>
            <a:ext cx="2743200" cy="365125"/>
          </a:xfrm>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763A3B6-95A3-4DD6-AF44-B82C74516725}" type="slidenum">
              <a:rPr kumimoji="1" lang="ja-JP" altLang="en-US" sz="1400" b="0" i="0" u="none" strike="noStrike" kern="1200" cap="none" spc="0" normalizeH="0" baseline="0" noProof="0" smtClean="0">
                <a:ln>
                  <a:noFill/>
                </a:ln>
                <a:solidFill>
                  <a:prstClr val="black">
                    <a:tint val="82000"/>
                  </a:prstClr>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400" b="0" i="0" u="none" strike="noStrike" kern="1200" cap="none" spc="0" normalizeH="0" baseline="0" noProof="0" dirty="0">
              <a:ln>
                <a:noFill/>
              </a:ln>
              <a:solidFill>
                <a:prstClr val="black">
                  <a:tint val="82000"/>
                </a:prstClr>
              </a:solidFill>
              <a:effectLst/>
              <a:uLnTx/>
              <a:uFillTx/>
              <a:latin typeface="游ゴシック" panose="02110004020202020204"/>
              <a:ea typeface="游ゴシック" panose="020B0400000000000000" pitchFamily="50" charset="-128"/>
              <a:cs typeface="+mn-cs"/>
            </a:endParaRPr>
          </a:p>
        </p:txBody>
      </p:sp>
      <p:pic>
        <p:nvPicPr>
          <p:cNvPr id="9" name="図 1">
            <a:extLst>
              <a:ext uri="{FF2B5EF4-FFF2-40B4-BE49-F238E27FC236}">
                <a16:creationId xmlns:a16="http://schemas.microsoft.com/office/drawing/2014/main" id="{B7928010-948A-5C07-644F-FFEC6AFF23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40500"/>
            <a:ext cx="332263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表 5">
            <a:extLst>
              <a:ext uri="{FF2B5EF4-FFF2-40B4-BE49-F238E27FC236}">
                <a16:creationId xmlns:a16="http://schemas.microsoft.com/office/drawing/2014/main" id="{EC51659E-B71A-9F86-41B2-A0F0065B141A}"/>
              </a:ext>
            </a:extLst>
          </p:cNvPr>
          <p:cNvGraphicFramePr>
            <a:graphicFrameLocks noGrp="1"/>
          </p:cNvGraphicFramePr>
          <p:nvPr>
            <p:extLst>
              <p:ext uri="{D42A27DB-BD31-4B8C-83A1-F6EECF244321}">
                <p14:modId xmlns:p14="http://schemas.microsoft.com/office/powerpoint/2010/main" val="162233434"/>
              </p:ext>
            </p:extLst>
          </p:nvPr>
        </p:nvGraphicFramePr>
        <p:xfrm>
          <a:off x="344715" y="610162"/>
          <a:ext cx="11502570" cy="3530344"/>
        </p:xfrm>
        <a:graphic>
          <a:graphicData uri="http://schemas.openxmlformats.org/drawingml/2006/table">
            <a:tbl>
              <a:tblPr firstRow="1" bandRow="1">
                <a:tableStyleId>{5C22544A-7EE6-4342-B048-85BDC9FD1C3A}</a:tableStyleId>
              </a:tblPr>
              <a:tblGrid>
                <a:gridCol w="1917095">
                  <a:extLst>
                    <a:ext uri="{9D8B030D-6E8A-4147-A177-3AD203B41FA5}">
                      <a16:colId xmlns:a16="http://schemas.microsoft.com/office/drawing/2014/main" val="720361022"/>
                    </a:ext>
                  </a:extLst>
                </a:gridCol>
                <a:gridCol w="1917095">
                  <a:extLst>
                    <a:ext uri="{9D8B030D-6E8A-4147-A177-3AD203B41FA5}">
                      <a16:colId xmlns:a16="http://schemas.microsoft.com/office/drawing/2014/main" val="4237788893"/>
                    </a:ext>
                  </a:extLst>
                </a:gridCol>
                <a:gridCol w="1917095">
                  <a:extLst>
                    <a:ext uri="{9D8B030D-6E8A-4147-A177-3AD203B41FA5}">
                      <a16:colId xmlns:a16="http://schemas.microsoft.com/office/drawing/2014/main" val="642906099"/>
                    </a:ext>
                  </a:extLst>
                </a:gridCol>
                <a:gridCol w="1917095">
                  <a:extLst>
                    <a:ext uri="{9D8B030D-6E8A-4147-A177-3AD203B41FA5}">
                      <a16:colId xmlns:a16="http://schemas.microsoft.com/office/drawing/2014/main" val="1627592550"/>
                    </a:ext>
                  </a:extLst>
                </a:gridCol>
                <a:gridCol w="1917095">
                  <a:extLst>
                    <a:ext uri="{9D8B030D-6E8A-4147-A177-3AD203B41FA5}">
                      <a16:colId xmlns:a16="http://schemas.microsoft.com/office/drawing/2014/main" val="2284648386"/>
                    </a:ext>
                  </a:extLst>
                </a:gridCol>
                <a:gridCol w="1917095">
                  <a:extLst>
                    <a:ext uri="{9D8B030D-6E8A-4147-A177-3AD203B41FA5}">
                      <a16:colId xmlns:a16="http://schemas.microsoft.com/office/drawing/2014/main" val="2873145327"/>
                    </a:ext>
                  </a:extLst>
                </a:gridCol>
              </a:tblGrid>
              <a:tr h="468000">
                <a:tc gridSpan="5">
                  <a:txBody>
                    <a:bodyPr/>
                    <a:lstStyle/>
                    <a:p>
                      <a:endParaRPr kumimoji="1" lang="ja-JP" altLang="en-US" dirty="0"/>
                    </a:p>
                  </a:txBody>
                  <a:tcPr>
                    <a:noFill/>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a:txBody>
                    <a:bodyPr/>
                    <a:lstStyle/>
                    <a:p>
                      <a:endParaRPr kumimoji="1" lang="ja-JP" altLang="en-US" dirty="0"/>
                    </a:p>
                  </a:txBody>
                  <a:tcPr>
                    <a:noFill/>
                  </a:tcPr>
                </a:tc>
                <a:extLst>
                  <a:ext uri="{0D108BD9-81ED-4DB2-BD59-A6C34878D82A}">
                    <a16:rowId xmlns:a16="http://schemas.microsoft.com/office/drawing/2014/main" val="2928684102"/>
                  </a:ext>
                </a:extLst>
              </a:tr>
              <a:tr h="468000">
                <a:tc>
                  <a:txBody>
                    <a:bodyPr/>
                    <a:lstStyle/>
                    <a:p>
                      <a:endParaRPr kumimoji="1" lang="ja-JP" altLang="en-US" dirty="0"/>
                    </a:p>
                  </a:txBody>
                  <a:tcPr>
                    <a:noFill/>
                  </a:tcPr>
                </a:tc>
                <a:tc gridSpan="4">
                  <a:txBody>
                    <a:bodyPr/>
                    <a:lstStyle/>
                    <a:p>
                      <a:endParaRPr kumimoji="1" lang="ja-JP" altLang="en-US" dirty="0"/>
                    </a:p>
                  </a:txBody>
                  <a:tcPr>
                    <a:noFill/>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a:txBody>
                    <a:bodyPr/>
                    <a:lstStyle/>
                    <a:p>
                      <a:endParaRPr kumimoji="1" lang="ja-JP" altLang="en-US" dirty="0"/>
                    </a:p>
                  </a:txBody>
                  <a:tcPr>
                    <a:noFill/>
                  </a:tcPr>
                </a:tc>
                <a:extLst>
                  <a:ext uri="{0D108BD9-81ED-4DB2-BD59-A6C34878D82A}">
                    <a16:rowId xmlns:a16="http://schemas.microsoft.com/office/drawing/2014/main" val="3126211812"/>
                  </a:ext>
                </a:extLst>
              </a:tr>
              <a:tr h="468000">
                <a:tc>
                  <a:txBody>
                    <a:bodyPr/>
                    <a:lstStyle/>
                    <a:p>
                      <a:endParaRPr kumimoji="1" lang="ja-JP" altLang="en-US" dirty="0"/>
                    </a:p>
                  </a:txBody>
                  <a:tcPr>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1600" b="1" dirty="0"/>
                    </a:p>
                  </a:txBody>
                  <a:tcPr>
                    <a:lnB w="12700" cap="flat" cmpd="sng" algn="ctr">
                      <a:solidFill>
                        <a:schemeClr val="tx1"/>
                      </a:solidFill>
                      <a:prstDash val="solid"/>
                      <a:round/>
                      <a:headEnd type="none" w="med" len="med"/>
                      <a:tailEnd type="none" w="med" len="med"/>
                    </a:lnB>
                    <a:noFill/>
                  </a:tcPr>
                </a:tc>
                <a:tc hMerge="1">
                  <a:txBody>
                    <a:bodyPr/>
                    <a:lstStyle/>
                    <a:p>
                      <a:endParaRPr kumimoji="1" lang="ja-JP" altLang="en-US" dirty="0"/>
                    </a:p>
                  </a:txBody>
                  <a:tcPr>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936798"/>
                  </a:ext>
                </a:extLst>
              </a:tr>
              <a:tr h="2126344">
                <a:tc>
                  <a:txBody>
                    <a:bodyPr/>
                    <a:lstStyle/>
                    <a:p>
                      <a:pPr algn="ctr"/>
                      <a:r>
                        <a:rPr kumimoji="1" lang="en-US" altLang="ja-JP" b="1" dirty="0">
                          <a:latin typeface="+mn-ea"/>
                          <a:ea typeface="+mn-ea"/>
                        </a:rPr>
                        <a:t>Foods</a:t>
                      </a:r>
                      <a:endParaRPr kumimoji="1" lang="ja-JP" altLang="en-US" b="1"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b="1" dirty="0"/>
                        <a:t>Other so-called “Health Foods”</a:t>
                      </a:r>
                    </a:p>
                    <a:p>
                      <a:pPr algn="ctr"/>
                      <a:endParaRPr kumimoji="1" lang="en-US" altLang="ja-JP" sz="1600" b="1" dirty="0"/>
                    </a:p>
                    <a:p>
                      <a:pPr algn="ctr"/>
                      <a:endParaRPr kumimoji="1" lang="en-US" altLang="ja-JP" sz="1600" b="1" dirty="0"/>
                    </a:p>
                    <a:p>
                      <a:pPr algn="ctr"/>
                      <a:endParaRPr kumimoji="1" lang="en-US" altLang="ja-JP" sz="1600" b="1" dirty="0"/>
                    </a:p>
                    <a:p>
                      <a:pPr algn="ctr"/>
                      <a:r>
                        <a:rPr kumimoji="1" lang="en-US" altLang="ja-JP" sz="1400" b="1" dirty="0">
                          <a:solidFill>
                            <a:srgbClr val="0000FF"/>
                          </a:solidFill>
                        </a:rPr>
                        <a:t>(Any Health Claims are not permitted)</a:t>
                      </a:r>
                      <a:endParaRPr kumimoji="1" lang="ja-JP" altLang="en-US" sz="1400" b="1"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0E9"/>
                    </a:solidFill>
                  </a:tcPr>
                </a:tc>
                <a:tc>
                  <a:txBody>
                    <a:bodyPr/>
                    <a:lstStyle/>
                    <a:p>
                      <a:pPr algn="ctr"/>
                      <a:r>
                        <a:rPr kumimoji="1" lang="en-US" altLang="ja-JP" sz="1600" b="1" dirty="0"/>
                        <a:t>Foods with Nutrient Function Claims</a:t>
                      </a:r>
                    </a:p>
                    <a:p>
                      <a:pPr algn="ctr"/>
                      <a:r>
                        <a:rPr kumimoji="1" lang="en-US" altLang="ja-JP" sz="1600" b="1" dirty="0"/>
                        <a:t>(</a:t>
                      </a:r>
                      <a:r>
                        <a:rPr kumimoji="1" lang="en-US" altLang="ja-JP" sz="1600" b="1" dirty="0">
                          <a:solidFill>
                            <a:srgbClr val="FF0000"/>
                          </a:solidFill>
                        </a:rPr>
                        <a:t>FNFC</a:t>
                      </a:r>
                      <a:r>
                        <a:rPr kumimoji="1" lang="en-US" altLang="ja-JP" sz="1600" b="1" dirty="0"/>
                        <a:t>)</a:t>
                      </a:r>
                    </a:p>
                    <a:p>
                      <a:pPr algn="ctr"/>
                      <a:endParaRPr kumimoji="1" lang="en-US" altLang="ja-JP" sz="1600" b="1" dirty="0"/>
                    </a:p>
                    <a:p>
                      <a:pPr algn="ctr"/>
                      <a:r>
                        <a:rPr kumimoji="1" lang="en-US" altLang="ja-JP" sz="1600" b="1" dirty="0">
                          <a:solidFill>
                            <a:srgbClr val="0000FF"/>
                          </a:solidFill>
                        </a:rPr>
                        <a:t>Self-Certification System</a:t>
                      </a:r>
                      <a:endParaRPr kumimoji="1" lang="ja-JP" altLang="en-US" sz="1600" b="1"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F6FD"/>
                    </a:solidFill>
                  </a:tcPr>
                </a:tc>
                <a:tc>
                  <a:txBody>
                    <a:bodyPr/>
                    <a:lstStyle/>
                    <a:p>
                      <a:pPr algn="ctr"/>
                      <a:r>
                        <a:rPr kumimoji="1" lang="en-US" altLang="ja-JP" sz="1600" b="1" dirty="0"/>
                        <a:t>Foods with Function Claims</a:t>
                      </a:r>
                    </a:p>
                    <a:p>
                      <a:pPr algn="ctr"/>
                      <a:endParaRPr kumimoji="1" lang="en-US" altLang="ja-JP" sz="1600" b="1" dirty="0"/>
                    </a:p>
                    <a:p>
                      <a:pPr algn="ctr"/>
                      <a:r>
                        <a:rPr kumimoji="1" lang="en-US" altLang="ja-JP" sz="1600" b="1" dirty="0"/>
                        <a:t>(</a:t>
                      </a:r>
                      <a:r>
                        <a:rPr kumimoji="1" lang="en-US" altLang="ja-JP" sz="1600" b="1" dirty="0">
                          <a:solidFill>
                            <a:srgbClr val="FF0000"/>
                          </a:solidFill>
                        </a:rPr>
                        <a:t>FFC</a:t>
                      </a:r>
                      <a:r>
                        <a:rPr kumimoji="1" lang="en-US" altLang="ja-JP" sz="1600" b="1" dirty="0"/>
                        <a:t>)</a:t>
                      </a:r>
                    </a:p>
                    <a:p>
                      <a:pPr algn="ctr"/>
                      <a:endParaRPr kumimoji="1" lang="en-US" altLang="ja-JP" sz="1600" b="1" dirty="0"/>
                    </a:p>
                    <a:p>
                      <a:pPr algn="ctr"/>
                      <a:r>
                        <a:rPr kumimoji="1" lang="en-US" altLang="ja-JP" sz="1600" b="1" dirty="0">
                          <a:solidFill>
                            <a:srgbClr val="0000FF"/>
                          </a:solidFill>
                        </a:rPr>
                        <a:t>Notification System</a:t>
                      </a:r>
                      <a:endParaRPr kumimoji="1" lang="ja-JP" altLang="en-US" sz="1600" b="1"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F6FD"/>
                    </a:solidFill>
                  </a:tcPr>
                </a:tc>
                <a:tc>
                  <a:txBody>
                    <a:bodyPr/>
                    <a:lstStyle/>
                    <a:p>
                      <a:pPr algn="ctr"/>
                      <a:r>
                        <a:rPr kumimoji="1" lang="en-US" altLang="ja-JP" sz="1600" b="1" dirty="0"/>
                        <a:t>Foods for Specified Health Uses</a:t>
                      </a:r>
                    </a:p>
                    <a:p>
                      <a:pPr algn="ctr"/>
                      <a:r>
                        <a:rPr kumimoji="1" lang="en-US" altLang="ja-JP" sz="1600" b="1" dirty="0"/>
                        <a:t>(</a:t>
                      </a:r>
                      <a:r>
                        <a:rPr kumimoji="1" lang="en-US" altLang="ja-JP" sz="1600" b="1" dirty="0">
                          <a:solidFill>
                            <a:srgbClr val="FF0000"/>
                          </a:solidFill>
                        </a:rPr>
                        <a:t>FOSHU</a:t>
                      </a:r>
                      <a:r>
                        <a:rPr kumimoji="1" lang="en-US" altLang="ja-JP" sz="1600" b="1" dirty="0"/>
                        <a:t>)</a:t>
                      </a:r>
                    </a:p>
                    <a:p>
                      <a:pPr algn="ctr"/>
                      <a:endParaRPr kumimoji="1" lang="en-US" altLang="ja-JP" sz="1600" b="1" dirty="0"/>
                    </a:p>
                    <a:p>
                      <a:pPr algn="ctr"/>
                      <a:r>
                        <a:rPr kumimoji="1" lang="en-US" altLang="ja-JP" sz="1600" b="1" dirty="0">
                          <a:solidFill>
                            <a:srgbClr val="0000FF"/>
                          </a:solidFill>
                        </a:rPr>
                        <a:t>Individual Approval System</a:t>
                      </a:r>
                      <a:endParaRPr kumimoji="1" lang="ja-JP" altLang="en-US" sz="1600" b="1"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F6FD"/>
                    </a:solidFill>
                  </a:tcPr>
                </a:tc>
                <a:tc>
                  <a:txBody>
                    <a:bodyPr/>
                    <a:lstStyle/>
                    <a:p>
                      <a:pPr algn="ctr"/>
                      <a:r>
                        <a:rPr kumimoji="1" lang="en-US" altLang="ja-JP" sz="1600" b="1" dirty="0"/>
                        <a:t>Drug</a:t>
                      </a:r>
                    </a:p>
                    <a:p>
                      <a:pPr algn="ctr"/>
                      <a:r>
                        <a:rPr kumimoji="1" lang="en-US" altLang="ja-JP" sz="1600" b="1" dirty="0"/>
                        <a:t>(Including Quasi</a:t>
                      </a:r>
                      <a:r>
                        <a:rPr kumimoji="1" lang="ja-JP" altLang="en-US" sz="1600" b="1" dirty="0"/>
                        <a:t>　</a:t>
                      </a:r>
                      <a:r>
                        <a:rPr kumimoji="1" lang="en-US" altLang="ja-JP" sz="1600" b="1" dirty="0"/>
                        <a:t>Drug)</a:t>
                      </a:r>
                      <a:endParaRPr kumimoji="1" lang="ja-JP"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9"/>
                    </a:solidFill>
                  </a:tcPr>
                </a:tc>
                <a:extLst>
                  <a:ext uri="{0D108BD9-81ED-4DB2-BD59-A6C34878D82A}">
                    <a16:rowId xmlns:a16="http://schemas.microsoft.com/office/drawing/2014/main" val="3290525098"/>
                  </a:ext>
                </a:extLst>
              </a:tr>
            </a:tbl>
          </a:graphicData>
        </a:graphic>
      </p:graphicFrame>
      <p:sp>
        <p:nvSpPr>
          <p:cNvPr id="8" name="右大かっこ 7">
            <a:extLst>
              <a:ext uri="{FF2B5EF4-FFF2-40B4-BE49-F238E27FC236}">
                <a16:creationId xmlns:a16="http://schemas.microsoft.com/office/drawing/2014/main" id="{B2386A05-5CBC-B47C-CFE9-62BC95523538}"/>
              </a:ext>
            </a:extLst>
          </p:cNvPr>
          <p:cNvSpPr/>
          <p:nvPr/>
        </p:nvSpPr>
        <p:spPr>
          <a:xfrm rot="16200000">
            <a:off x="6892035" y="-1032276"/>
            <a:ext cx="316561" cy="5762174"/>
          </a:xfrm>
          <a:prstGeom prst="rightBracket">
            <a:avLst>
              <a:gd name="adj" fmla="val 118237"/>
            </a:avLst>
          </a:prstGeom>
          <a:ln w="28575">
            <a:solidFill>
              <a:srgbClr val="0070C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D5BF0A73-F1EB-6E71-B20D-01B1E0EF69CB}"/>
              </a:ext>
            </a:extLst>
          </p:cNvPr>
          <p:cNvSpPr txBox="1"/>
          <p:nvPr/>
        </p:nvSpPr>
        <p:spPr>
          <a:xfrm>
            <a:off x="5145320" y="1492204"/>
            <a:ext cx="3701143" cy="3693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Arial Nova" panose="020B0504020202020204" pitchFamily="34" charset="0"/>
                <a:ea typeface="游ゴシック" panose="020B0400000000000000" pitchFamily="50" charset="-128"/>
              </a:rPr>
              <a:t>Foods with Health Claims (</a:t>
            </a:r>
            <a:r>
              <a:rPr kumimoji="1" lang="en-US" altLang="ja-JP" sz="1800" b="1" i="0" u="none" strike="noStrike" kern="1200" cap="none" spc="0" normalizeH="0" baseline="0" noProof="0" dirty="0">
                <a:ln>
                  <a:noFill/>
                </a:ln>
                <a:solidFill>
                  <a:srgbClr val="FF0000"/>
                </a:solidFill>
                <a:effectLst/>
                <a:uLnTx/>
                <a:uFillTx/>
                <a:latin typeface="Arial Nova" panose="020B0504020202020204" pitchFamily="34" charset="0"/>
                <a:ea typeface="游ゴシック" panose="020B0400000000000000" pitchFamily="50" charset="-128"/>
              </a:rPr>
              <a:t>FHC</a:t>
            </a:r>
            <a:r>
              <a:rPr kumimoji="1" lang="en-US" altLang="ja-JP" sz="1800" b="1" i="0" u="none" strike="noStrike" kern="1200" cap="none" spc="0" normalizeH="0" baseline="0" noProof="0" dirty="0">
                <a:ln>
                  <a:noFill/>
                </a:ln>
                <a:solidFill>
                  <a:prstClr val="black"/>
                </a:solidFill>
                <a:effectLst/>
                <a:uLnTx/>
                <a:uFillTx/>
                <a:latin typeface="Arial Nova" panose="020B0504020202020204" pitchFamily="34" charset="0"/>
                <a:ea typeface="游ゴシック" panose="020B0400000000000000" pitchFamily="50" charset="-128"/>
              </a:rPr>
              <a:t>)</a:t>
            </a:r>
            <a:endParaRPr kumimoji="1" lang="ja-JP" altLang="en-US" sz="1800" b="1" i="0" u="none" strike="noStrike" kern="1200" cap="none" spc="0" normalizeH="0" baseline="0" noProof="0" dirty="0">
              <a:ln>
                <a:noFill/>
              </a:ln>
              <a:solidFill>
                <a:prstClr val="black"/>
              </a:solidFill>
              <a:effectLst/>
              <a:uLnTx/>
              <a:uFillTx/>
              <a:latin typeface="Arial Nova" panose="020B0504020202020204" pitchFamily="34" charset="0"/>
              <a:ea typeface="游ゴシック" panose="020B0400000000000000" pitchFamily="50" charset="-128"/>
            </a:endParaRPr>
          </a:p>
        </p:txBody>
      </p:sp>
      <p:sp>
        <p:nvSpPr>
          <p:cNvPr id="12" name="右大かっこ 11">
            <a:extLst>
              <a:ext uri="{FF2B5EF4-FFF2-40B4-BE49-F238E27FC236}">
                <a16:creationId xmlns:a16="http://schemas.microsoft.com/office/drawing/2014/main" id="{E0E67866-05FA-D20A-7758-0DDEB779D17A}"/>
              </a:ext>
            </a:extLst>
          </p:cNvPr>
          <p:cNvSpPr/>
          <p:nvPr/>
        </p:nvSpPr>
        <p:spPr>
          <a:xfrm rot="16200000">
            <a:off x="5742173" y="-2182142"/>
            <a:ext cx="707662" cy="7670806"/>
          </a:xfrm>
          <a:prstGeom prst="rightBracket">
            <a:avLst>
              <a:gd name="adj" fmla="val 118237"/>
            </a:avLst>
          </a:prstGeom>
          <a:ln w="28575">
            <a:solidFill>
              <a:srgbClr val="0070C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
        <p:nvSpPr>
          <p:cNvPr id="14" name="右大かっこ 13">
            <a:extLst>
              <a:ext uri="{FF2B5EF4-FFF2-40B4-BE49-F238E27FC236}">
                <a16:creationId xmlns:a16="http://schemas.microsoft.com/office/drawing/2014/main" id="{1E430A2D-C521-94BF-3567-06B7D061DE1D}"/>
              </a:ext>
            </a:extLst>
          </p:cNvPr>
          <p:cNvSpPr/>
          <p:nvPr/>
        </p:nvSpPr>
        <p:spPr>
          <a:xfrm rot="16200000">
            <a:off x="4566317" y="-3357995"/>
            <a:ext cx="1158006" cy="9572166"/>
          </a:xfrm>
          <a:prstGeom prst="rightBracket">
            <a:avLst>
              <a:gd name="adj" fmla="val 118237"/>
            </a:avLst>
          </a:prstGeom>
          <a:ln w="28575">
            <a:solidFill>
              <a:srgbClr val="0070C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F66EBF3D-A6C0-3465-B14B-FD97A58436B9}"/>
              </a:ext>
            </a:extLst>
          </p:cNvPr>
          <p:cNvSpPr txBox="1"/>
          <p:nvPr/>
        </p:nvSpPr>
        <p:spPr>
          <a:xfrm>
            <a:off x="1908630" y="624674"/>
            <a:ext cx="936170" cy="40011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Arial Nova" panose="020B0504020202020204" pitchFamily="34" charset="0"/>
                <a:ea typeface="游ゴシック" panose="020B0400000000000000" pitchFamily="50" charset="-128"/>
              </a:rPr>
              <a:t>Foods</a:t>
            </a:r>
            <a:endParaRPr kumimoji="1" lang="ja-JP" altLang="en-US" sz="2000" b="1" i="0" u="none" strike="noStrike" kern="1200" cap="none" spc="0" normalizeH="0" baseline="0" noProof="0" dirty="0">
              <a:ln>
                <a:noFill/>
              </a:ln>
              <a:solidFill>
                <a:prstClr val="black"/>
              </a:solidFill>
              <a:effectLst/>
              <a:uLnTx/>
              <a:uFillTx/>
              <a:latin typeface="Arial Nova" panose="020B0504020202020204" pitchFamily="34" charset="0"/>
              <a:ea typeface="游ゴシック" panose="020B0400000000000000" pitchFamily="50" charset="-128"/>
            </a:endParaRPr>
          </a:p>
        </p:txBody>
      </p:sp>
      <p:sp>
        <p:nvSpPr>
          <p:cNvPr id="11" name="テキスト ボックス 10">
            <a:extLst>
              <a:ext uri="{FF2B5EF4-FFF2-40B4-BE49-F238E27FC236}">
                <a16:creationId xmlns:a16="http://schemas.microsoft.com/office/drawing/2014/main" id="{03C2F9A9-FFE1-E5F2-4C42-9FBB08BBDDEA}"/>
              </a:ext>
            </a:extLst>
          </p:cNvPr>
          <p:cNvSpPr txBox="1"/>
          <p:nvPr/>
        </p:nvSpPr>
        <p:spPr>
          <a:xfrm>
            <a:off x="3080657" y="1080840"/>
            <a:ext cx="3312880" cy="40011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Arial Nova" panose="020B0504020202020204" pitchFamily="34" charset="0"/>
                <a:ea typeface="游ゴシック" panose="020B0400000000000000" pitchFamily="50" charset="-128"/>
              </a:rPr>
              <a:t>So-called “Health Foods</a:t>
            </a:r>
            <a:r>
              <a:rPr kumimoji="1" lang="ja-JP" altLang="en-US" sz="2000" b="1" i="0" u="none" strike="noStrike" kern="1200" cap="none" spc="0" normalizeH="0" baseline="0" noProof="0" dirty="0">
                <a:ln>
                  <a:noFill/>
                </a:ln>
                <a:solidFill>
                  <a:prstClr val="black"/>
                </a:solidFill>
                <a:effectLst/>
                <a:uLnTx/>
                <a:uFillTx/>
                <a:latin typeface="Arial Nova" panose="020B0504020202020204" pitchFamily="34" charset="0"/>
                <a:ea typeface="游ゴシック" panose="020B0400000000000000" pitchFamily="50" charset="-128"/>
              </a:rPr>
              <a:t>”</a:t>
            </a:r>
          </a:p>
        </p:txBody>
      </p:sp>
      <p:sp>
        <p:nvSpPr>
          <p:cNvPr id="15" name="テキスト ボックス 14">
            <a:extLst>
              <a:ext uri="{FF2B5EF4-FFF2-40B4-BE49-F238E27FC236}">
                <a16:creationId xmlns:a16="http://schemas.microsoft.com/office/drawing/2014/main" id="{B1D8304D-FFD8-89F9-8FBB-BF02DF62F898}"/>
              </a:ext>
            </a:extLst>
          </p:cNvPr>
          <p:cNvSpPr txBox="1"/>
          <p:nvPr/>
        </p:nvSpPr>
        <p:spPr>
          <a:xfrm>
            <a:off x="359237" y="4407086"/>
            <a:ext cx="11488048" cy="203132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l"/>
              <a:tabLst/>
              <a:defRPr/>
            </a:pP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Arial" panose="020B0604020202020204" pitchFamily="34" charset="0"/>
              </a:rPr>
              <a:t>There is </a:t>
            </a:r>
            <a:r>
              <a:rPr kumimoji="1" lang="en-US" altLang="ja-JP" sz="1600" b="1" i="0" u="none" strike="noStrike" kern="1200" cap="none" spc="0" normalizeH="0" baseline="0" noProof="0" dirty="0">
                <a:ln>
                  <a:noFill/>
                </a:ln>
                <a:solidFill>
                  <a:prstClr val="black"/>
                </a:solidFill>
                <a:effectLst/>
                <a:highlight>
                  <a:srgbClr val="E4F6DE"/>
                </a:highlight>
                <a:uLnTx/>
                <a:uFillTx/>
                <a:latin typeface="游ゴシック" panose="020B0400000000000000" pitchFamily="50" charset="-128"/>
                <a:ea typeface="游ゴシック" panose="020B0400000000000000" pitchFamily="50" charset="-128"/>
                <a:cs typeface="Arial" panose="020B0604020202020204" pitchFamily="34" charset="0"/>
              </a:rPr>
              <a:t>no legal definition </a:t>
            </a: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Arial" panose="020B0604020202020204" pitchFamily="34" charset="0"/>
              </a:rPr>
              <a:t>of the So-called </a:t>
            </a: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Arial" panose="020B0604020202020204" pitchFamily="34" charset="0"/>
              </a:rPr>
              <a:t>“</a:t>
            </a: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Arial" panose="020B0604020202020204" pitchFamily="34" charset="0"/>
              </a:rPr>
              <a:t>Health Foods” in Japan.</a:t>
            </a:r>
          </a:p>
          <a:p>
            <a:pPr marL="28575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l"/>
              <a:tabLst/>
              <a:defRPr/>
            </a:pPr>
            <a:r>
              <a:rPr kumimoji="1" lang="en-US" altLang="ja-JP" sz="1600" b="1"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rPr>
              <a:t>So-called “Health Foods" refer to </a:t>
            </a:r>
            <a:r>
              <a:rPr kumimoji="1" lang="en-US" altLang="ja-JP" sz="1600" b="1" i="0" u="none" strike="noStrike" kern="1200" cap="none" spc="0" normalizeH="0" baseline="0" noProof="0" dirty="0">
                <a:ln>
                  <a:noFill/>
                </a:ln>
                <a:solidFill>
                  <a:prstClr val="black"/>
                </a:solidFill>
                <a:effectLst/>
                <a:highlight>
                  <a:srgbClr val="E4F6DE"/>
                </a:highlight>
                <a:uLnTx/>
                <a:uFillTx/>
                <a:latin typeface="游ゴシック" panose="02110004020202020204"/>
                <a:ea typeface="游ゴシック" panose="020B0400000000000000" pitchFamily="50" charset="-128"/>
                <a:cs typeface="+mn-cs"/>
              </a:rPr>
              <a:t>orally ingested products </a:t>
            </a:r>
            <a:r>
              <a:rPr kumimoji="1" lang="en-US" altLang="ja-JP" sz="1600" b="1"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rPr>
              <a:t>other than pharmaceuticals </a:t>
            </a:r>
            <a:r>
              <a:rPr kumimoji="1" lang="en-US" altLang="ja-JP" sz="1600" b="1" i="0" u="none" strike="noStrike" kern="1200" cap="none" spc="0" normalizeH="0" baseline="0" noProof="0" dirty="0">
                <a:ln>
                  <a:noFill/>
                </a:ln>
                <a:solidFill>
                  <a:prstClr val="black"/>
                </a:solidFill>
                <a:effectLst/>
                <a:highlight>
                  <a:srgbClr val="E4F6DE"/>
                </a:highlight>
                <a:uLnTx/>
                <a:uFillTx/>
                <a:latin typeface="游ゴシック" panose="02110004020202020204"/>
                <a:ea typeface="游ゴシック" panose="020B0400000000000000" pitchFamily="50" charset="-128"/>
                <a:cs typeface="+mn-cs"/>
              </a:rPr>
              <a:t>that are either marketed as being beneficial for the maintenance or promotion of health or consumed with such expectations.</a:t>
            </a:r>
            <a:endParaRPr kumimoji="1" lang="en-US" altLang="ja-JP" sz="1600" b="1" i="0" u="none" strike="noStrike" kern="1200" cap="none" spc="0" normalizeH="0" baseline="0" noProof="0" dirty="0">
              <a:ln>
                <a:noFill/>
              </a:ln>
              <a:solidFill>
                <a:prstClr val="black"/>
              </a:solidFill>
              <a:effectLst/>
              <a:highlight>
                <a:srgbClr val="E4F6DE"/>
              </a:highlight>
              <a:uLnTx/>
              <a:uFillTx/>
              <a:latin typeface="游ゴシック" panose="020B0400000000000000" pitchFamily="50" charset="-128"/>
              <a:ea typeface="游ゴシック" panose="020B0400000000000000" pitchFamily="50" charset="-128"/>
              <a:cs typeface="Arial" panose="020B0604020202020204" pitchFamily="34" charset="0"/>
            </a:endParaRPr>
          </a:p>
          <a:p>
            <a:pPr marL="28575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l"/>
              <a:tabLst/>
              <a:defRPr/>
            </a:pPr>
            <a:r>
              <a:rPr kumimoji="1" lang="en-US" altLang="ja-JP" sz="1600" b="1" i="0" u="none" strike="noStrike" kern="1200" cap="none" spc="0" normalizeH="0" baseline="0" noProof="0" dirty="0">
                <a:ln>
                  <a:noFill/>
                </a:ln>
                <a:solidFill>
                  <a:prstClr val="black"/>
                </a:solidFill>
                <a:effectLst/>
                <a:highlight>
                  <a:srgbClr val="E4F6DE"/>
                </a:highlight>
                <a:uLnTx/>
                <a:uFillTx/>
                <a:latin typeface="游ゴシック" panose="020B0400000000000000" pitchFamily="50" charset="-128"/>
                <a:ea typeface="游ゴシック" panose="020B0400000000000000" pitchFamily="50" charset="-128"/>
                <a:cs typeface="Arial" panose="020B0604020202020204" pitchFamily="34" charset="0"/>
              </a:rPr>
              <a:t>FOSHU, FFC, and FNFC</a:t>
            </a: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Arial" panose="020B0604020202020204" pitchFamily="34" charset="0"/>
              </a:rPr>
              <a:t>, which fall under FHC under Japanese regulations, are also included in the broader category of so-called “Health Foods".</a:t>
            </a:r>
          </a:p>
          <a:p>
            <a:pPr marL="28575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l"/>
              <a:tabLst/>
              <a:defRPr/>
            </a:pPr>
            <a:r>
              <a:rPr lang="en-US" altLang="ja-JP" sz="1600" b="1" dirty="0">
                <a:solidFill>
                  <a:prstClr val="black"/>
                </a:solidFill>
                <a:highlight>
                  <a:srgbClr val="E4F6DE"/>
                </a:highlight>
                <a:latin typeface="游ゴシック" panose="020B0400000000000000" pitchFamily="50" charset="-128"/>
                <a:ea typeface="游ゴシック" panose="020B0400000000000000" pitchFamily="50" charset="-128"/>
                <a:cs typeface="Arial" panose="020B0604020202020204" pitchFamily="34" charset="0"/>
              </a:rPr>
              <a:t>Other so-called ”Health Foods”</a:t>
            </a:r>
            <a:r>
              <a:rPr lang="en-US" altLang="ja-JP" sz="1600" b="1" dirty="0">
                <a:solidFill>
                  <a:prstClr val="black"/>
                </a:solidFill>
                <a:latin typeface="游ゴシック" panose="020B0400000000000000" pitchFamily="50" charset="-128"/>
                <a:ea typeface="游ゴシック" panose="020B0400000000000000" pitchFamily="50" charset="-128"/>
                <a:cs typeface="Arial" panose="020B0604020202020204" pitchFamily="34" charset="0"/>
              </a:rPr>
              <a:t> are not permitted to make any health claims.</a:t>
            </a:r>
            <a:endPar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Arial" panose="020B0604020202020204" pitchFamily="34" charset="0"/>
            </a:endParaRPr>
          </a:p>
        </p:txBody>
      </p:sp>
    </p:spTree>
    <p:extLst>
      <p:ext uri="{BB962C8B-B14F-4D97-AF65-F5344CB8AC3E}">
        <p14:creationId xmlns:p14="http://schemas.microsoft.com/office/powerpoint/2010/main" val="146299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EDB57-AF1C-4254-B07D-2F576297323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660E9FC-92BE-3941-5736-2E73D631C763}"/>
              </a:ext>
            </a:extLst>
          </p:cNvPr>
          <p:cNvSpPr>
            <a:spLocks noGrp="1"/>
          </p:cNvSpPr>
          <p:nvPr>
            <p:ph type="title"/>
          </p:nvPr>
        </p:nvSpPr>
        <p:spPr>
          <a:xfrm>
            <a:off x="0" y="0"/>
            <a:ext cx="12192000" cy="681037"/>
          </a:xfrm>
          <a:solidFill>
            <a:srgbClr val="E4F6DE"/>
          </a:solidFill>
        </p:spPr>
        <p:txBody>
          <a:bodyPr>
            <a:normAutofit/>
          </a:bodyPr>
          <a:lstStyle/>
          <a:p>
            <a:r>
              <a:rPr kumimoji="1" lang="en-US" altLang="ja-JP" sz="2400" dirty="0">
                <a:latin typeface="Arial" panose="020B0604020202020204" pitchFamily="34" charset="0"/>
                <a:cs typeface="Arial" panose="020B0604020202020204" pitchFamily="34" charset="0"/>
              </a:rPr>
              <a:t>  </a:t>
            </a:r>
            <a:r>
              <a:rPr kumimoji="1" lang="en-US" altLang="ja-JP" sz="2800" b="1" dirty="0">
                <a:latin typeface="Arial" panose="020B0604020202020204" pitchFamily="34" charset="0"/>
                <a:cs typeface="Arial" panose="020B0604020202020204" pitchFamily="34" charset="0"/>
              </a:rPr>
              <a:t>Today’s topics</a:t>
            </a:r>
            <a:endParaRPr kumimoji="1" lang="ja-JP" altLang="en-US" sz="2800" b="1" dirty="0">
              <a:latin typeface="Arial" panose="020B0604020202020204" pitchFamily="34" charset="0"/>
              <a:cs typeface="Arial" panose="020B0604020202020204" pitchFamily="34" charset="0"/>
            </a:endParaRPr>
          </a:p>
        </p:txBody>
      </p:sp>
      <p:sp>
        <p:nvSpPr>
          <p:cNvPr id="3" name="コンテンツ プレースホルダー 2">
            <a:extLst>
              <a:ext uri="{FF2B5EF4-FFF2-40B4-BE49-F238E27FC236}">
                <a16:creationId xmlns:a16="http://schemas.microsoft.com/office/drawing/2014/main" id="{7B14C74F-52A4-95CC-A935-84DE1262884F}"/>
              </a:ext>
            </a:extLst>
          </p:cNvPr>
          <p:cNvSpPr>
            <a:spLocks noGrp="1"/>
          </p:cNvSpPr>
          <p:nvPr>
            <p:ph idx="1"/>
          </p:nvPr>
        </p:nvSpPr>
        <p:spPr>
          <a:xfrm>
            <a:off x="101601" y="1262064"/>
            <a:ext cx="11959770" cy="3854900"/>
          </a:xfrm>
          <a:noFill/>
        </p:spPr>
        <p:txBody>
          <a:bodyPr>
            <a:normAutofit/>
          </a:bodyPr>
          <a:lstStyle/>
          <a:p>
            <a:pPr marL="623888" indent="-536575">
              <a:spcBef>
                <a:spcPts val="1800"/>
              </a:spcBef>
              <a:buFont typeface="+mj-lt"/>
              <a:buAutoNum type="arabicPeriod"/>
            </a:pPr>
            <a:r>
              <a:rPr lang="en-US" altLang="ja-JP" sz="2400" b="1" dirty="0">
                <a:solidFill>
                  <a:schemeClr val="bg1">
                    <a:lumMod val="75000"/>
                  </a:schemeClr>
                </a:solidFill>
                <a:latin typeface="Arial" panose="020B0604020202020204" pitchFamily="34" charset="0"/>
                <a:cs typeface="Arial" panose="020B0604020202020204" pitchFamily="34" charset="0"/>
              </a:rPr>
              <a:t>Positioning of So-called “Health Foods” and Foods with Health Claims (FHC)</a:t>
            </a:r>
          </a:p>
          <a:p>
            <a:pPr marL="623888" indent="-536575">
              <a:spcBef>
                <a:spcPts val="1800"/>
              </a:spcBef>
              <a:buFont typeface="+mj-lt"/>
              <a:buAutoNum type="arabicPeriod"/>
            </a:pPr>
            <a:r>
              <a:rPr lang="en-US" altLang="ja-JP" sz="2400" b="1" dirty="0">
                <a:solidFill>
                  <a:schemeClr val="accent6">
                    <a:lumMod val="50000"/>
                  </a:schemeClr>
                </a:solidFill>
                <a:latin typeface="Arial" panose="020B0604020202020204" pitchFamily="34" charset="0"/>
                <a:cs typeface="Arial" panose="020B0604020202020204" pitchFamily="34" charset="0"/>
              </a:rPr>
              <a:t>The three categories classified under FHC</a:t>
            </a:r>
          </a:p>
          <a:p>
            <a:pPr marL="1611313" indent="-623888">
              <a:spcBef>
                <a:spcPts val="1800"/>
              </a:spcBef>
              <a:buAutoNum type="arabicParenBoth"/>
            </a:pPr>
            <a:r>
              <a:rPr lang="en-US" altLang="ja-JP" sz="2400" dirty="0">
                <a:latin typeface="Arial" panose="020B0604020202020204" pitchFamily="34" charset="0"/>
                <a:cs typeface="Arial" panose="020B0604020202020204" pitchFamily="34" charset="0"/>
              </a:rPr>
              <a:t>Food for Specified Health Uses </a:t>
            </a:r>
            <a:r>
              <a:rPr lang="en-US" altLang="ja-JP" sz="2400" b="1" dirty="0">
                <a:solidFill>
                  <a:srgbClr val="FF0000"/>
                </a:solidFill>
                <a:latin typeface="Arial" panose="020B0604020202020204" pitchFamily="34" charset="0"/>
                <a:cs typeface="Arial" panose="020B0604020202020204" pitchFamily="34" charset="0"/>
              </a:rPr>
              <a:t>(FOSHU)</a:t>
            </a:r>
          </a:p>
          <a:p>
            <a:pPr marL="1611313" indent="-623888">
              <a:spcBef>
                <a:spcPts val="1800"/>
              </a:spcBef>
              <a:buAutoNum type="arabicParenBoth"/>
            </a:pPr>
            <a:r>
              <a:rPr lang="en-US" altLang="ja-JP" sz="2400" dirty="0">
                <a:latin typeface="Arial" panose="020B0604020202020204" pitchFamily="34" charset="0"/>
                <a:cs typeface="Arial" panose="020B0604020202020204" pitchFamily="34" charset="0"/>
              </a:rPr>
              <a:t>Foods with Nutrient Function Claims </a:t>
            </a:r>
            <a:r>
              <a:rPr lang="en-US" altLang="ja-JP" sz="2400" b="1" dirty="0">
                <a:solidFill>
                  <a:srgbClr val="FF0000"/>
                </a:solidFill>
                <a:latin typeface="Arial" panose="020B0604020202020204" pitchFamily="34" charset="0"/>
                <a:cs typeface="Arial" panose="020B0604020202020204" pitchFamily="34" charset="0"/>
              </a:rPr>
              <a:t>(FNFC)</a:t>
            </a:r>
          </a:p>
          <a:p>
            <a:pPr marL="1611313" indent="-623888">
              <a:spcBef>
                <a:spcPts val="1800"/>
              </a:spcBef>
              <a:buAutoNum type="arabicParenBoth"/>
            </a:pPr>
            <a:r>
              <a:rPr lang="en-US" altLang="ja-JP" sz="2400" dirty="0">
                <a:latin typeface="Arial" panose="020B0604020202020204" pitchFamily="34" charset="0"/>
                <a:cs typeface="Arial" panose="020B0604020202020204" pitchFamily="34" charset="0"/>
              </a:rPr>
              <a:t>Foods with Function Claims </a:t>
            </a:r>
            <a:r>
              <a:rPr lang="en-US" altLang="ja-JP" sz="2400" b="1" dirty="0">
                <a:solidFill>
                  <a:srgbClr val="FF0000"/>
                </a:solidFill>
                <a:latin typeface="Arial" panose="020B0604020202020204" pitchFamily="34" charset="0"/>
                <a:cs typeface="Arial" panose="020B0604020202020204" pitchFamily="34" charset="0"/>
              </a:rPr>
              <a:t>(FFC)</a:t>
            </a:r>
            <a:endParaRPr lang="en-US" altLang="ja-JP" sz="2400" b="1" dirty="0">
              <a:latin typeface="Arial" panose="020B0604020202020204" pitchFamily="34" charset="0"/>
              <a:cs typeface="Arial" panose="020B0604020202020204" pitchFamily="34" charset="0"/>
            </a:endParaRPr>
          </a:p>
          <a:p>
            <a:pPr marL="623888" indent="-536575">
              <a:lnSpc>
                <a:spcPct val="100000"/>
              </a:lnSpc>
              <a:spcBef>
                <a:spcPts val="3000"/>
              </a:spcBef>
              <a:buFont typeface="+mj-lt"/>
              <a:buAutoNum type="arabicPeriod" startAt="3"/>
            </a:pPr>
            <a:r>
              <a:rPr kumimoji="1" lang="en-US" altLang="ja-JP" sz="2400" b="1" dirty="0">
                <a:solidFill>
                  <a:schemeClr val="bg1">
                    <a:lumMod val="75000"/>
                  </a:schemeClr>
                </a:solidFill>
                <a:latin typeface="Arial" panose="020B0604020202020204" pitchFamily="34" charset="0"/>
                <a:cs typeface="Arial" panose="020B0604020202020204" pitchFamily="34" charset="0"/>
              </a:rPr>
              <a:t>The importance of Safety and Quality Assurance in Health Foods, especially Dietary Supplements</a:t>
            </a:r>
            <a:endParaRPr lang="en-US" altLang="ja-JP" sz="2000" dirty="0">
              <a:solidFill>
                <a:schemeClr val="bg1">
                  <a:lumMod val="75000"/>
                </a:schemeClr>
              </a:solidFill>
            </a:endParaRPr>
          </a:p>
        </p:txBody>
      </p:sp>
      <p:sp>
        <p:nvSpPr>
          <p:cNvPr id="4" name="スライド番号プレースホルダー 3">
            <a:extLst>
              <a:ext uri="{FF2B5EF4-FFF2-40B4-BE49-F238E27FC236}">
                <a16:creationId xmlns:a16="http://schemas.microsoft.com/office/drawing/2014/main" id="{DEAE5070-3361-B0C7-F728-2B041C82E685}"/>
              </a:ext>
            </a:extLst>
          </p:cNvPr>
          <p:cNvSpPr>
            <a:spLocks noGrp="1"/>
          </p:cNvSpPr>
          <p:nvPr>
            <p:ph type="sldNum" sz="quarter" idx="12"/>
          </p:nvPr>
        </p:nvSpPr>
        <p:spPr>
          <a:xfrm>
            <a:off x="9448800" y="6492875"/>
            <a:ext cx="2743200" cy="365125"/>
          </a:xfrm>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763A3B6-95A3-4DD6-AF44-B82C74516725}" type="slidenum">
              <a:rPr kumimoji="1" lang="ja-JP" altLang="en-US" sz="1400" b="0" i="0" u="none" strike="noStrike" kern="1200" cap="none" spc="0" normalizeH="0" baseline="0" noProof="0" smtClean="0">
                <a:ln>
                  <a:noFill/>
                </a:ln>
                <a:solidFill>
                  <a:prstClr val="black">
                    <a:tint val="82000"/>
                  </a:prstClr>
                </a:solidFill>
                <a:effectLst/>
                <a:uLnTx/>
                <a:uFillTx/>
                <a:latin typeface="Arial" panose="020B0604020202020204" pitchFamily="34" charset="0"/>
                <a:ea typeface="游ゴシック" panose="020B0400000000000000" pitchFamily="50"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400" b="0" i="0" u="none" strike="noStrike" kern="1200" cap="none" spc="0" normalizeH="0" baseline="0" noProof="0" dirty="0">
              <a:ln>
                <a:noFill/>
              </a:ln>
              <a:solidFill>
                <a:prstClr val="black">
                  <a:tint val="82000"/>
                </a:prstClr>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pic>
        <p:nvPicPr>
          <p:cNvPr id="14" name="図 1">
            <a:extLst>
              <a:ext uri="{FF2B5EF4-FFF2-40B4-BE49-F238E27FC236}">
                <a16:creationId xmlns:a16="http://schemas.microsoft.com/office/drawing/2014/main" id="{B08A4B27-4B85-34CA-F97D-AB742ECBD8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16687"/>
            <a:ext cx="332263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7">
            <a:extLst>
              <a:ext uri="{FF2B5EF4-FFF2-40B4-BE49-F238E27FC236}">
                <a16:creationId xmlns:a16="http://schemas.microsoft.com/office/drawing/2014/main" id="{E8EAF37A-530D-D70B-0EB9-E497E4889BDF}"/>
              </a:ext>
            </a:extLst>
          </p:cNvPr>
          <p:cNvPicPr>
            <a:picLocks noChangeAspect="1"/>
          </p:cNvPicPr>
          <p:nvPr/>
        </p:nvPicPr>
        <p:blipFill>
          <a:blip r:embed="rId3"/>
          <a:stretch>
            <a:fillRect/>
          </a:stretch>
        </p:blipFill>
        <p:spPr>
          <a:xfrm>
            <a:off x="9592607" y="5035165"/>
            <a:ext cx="2310584" cy="1731414"/>
          </a:xfrm>
          <a:prstGeom prst="rect">
            <a:avLst/>
          </a:prstGeom>
        </p:spPr>
      </p:pic>
    </p:spTree>
    <p:extLst>
      <p:ext uri="{BB962C8B-B14F-4D97-AF65-F5344CB8AC3E}">
        <p14:creationId xmlns:p14="http://schemas.microsoft.com/office/powerpoint/2010/main" val="820917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D89D6C-0B64-4169-3B10-0FA56566A75B}"/>
              </a:ext>
            </a:extLst>
          </p:cNvPr>
          <p:cNvSpPr>
            <a:spLocks noGrp="1"/>
          </p:cNvSpPr>
          <p:nvPr>
            <p:ph type="title"/>
          </p:nvPr>
        </p:nvSpPr>
        <p:spPr/>
        <p:txBody>
          <a:bodyPr/>
          <a:lstStyle/>
          <a:p>
            <a:endParaRPr kumimoji="1" lang="ja-JP" altLang="en-US" dirty="0"/>
          </a:p>
        </p:txBody>
      </p:sp>
      <p:sp>
        <p:nvSpPr>
          <p:cNvPr id="3" name="表プレースホルダー 2">
            <a:extLst>
              <a:ext uri="{FF2B5EF4-FFF2-40B4-BE49-F238E27FC236}">
                <a16:creationId xmlns:a16="http://schemas.microsoft.com/office/drawing/2014/main" id="{40109FFE-2982-5770-1610-085264DAF80C}"/>
              </a:ext>
            </a:extLst>
          </p:cNvPr>
          <p:cNvSpPr>
            <a:spLocks noGrp="1"/>
          </p:cNvSpPr>
          <p:nvPr>
            <p:ph type="tbl" idx="1"/>
          </p:nvPr>
        </p:nvSpPr>
        <p:spPr>
          <a:xfrm>
            <a:off x="609600" y="997993"/>
            <a:ext cx="10972800" cy="4194951"/>
          </a:xfrm>
        </p:spPr>
        <p:txBody>
          <a:bodyPr>
            <a:normAutofit/>
          </a:bodyPr>
          <a:lstStyle/>
          <a:p>
            <a:pPr marL="0" indent="0" algn="ctr">
              <a:buNone/>
            </a:pPr>
            <a:endParaRPr lang="en-US" altLang="ja-JP" sz="4000" b="1" dirty="0">
              <a:latin typeface="Arial" panose="020B0604020202020204" pitchFamily="34" charset="0"/>
              <a:cs typeface="Arial" panose="020B0604020202020204" pitchFamily="34" charset="0"/>
            </a:endParaRPr>
          </a:p>
          <a:p>
            <a:pPr marL="0" indent="0" algn="ctr">
              <a:buNone/>
            </a:pPr>
            <a:r>
              <a:rPr lang="en-US" altLang="ja-JP" sz="4000" b="1" dirty="0">
                <a:solidFill>
                  <a:srgbClr val="FF0000"/>
                </a:solidFill>
                <a:latin typeface="Arial" panose="020B0604020202020204" pitchFamily="34" charset="0"/>
                <a:cs typeface="Arial" panose="020B0604020202020204" pitchFamily="34" charset="0"/>
              </a:rPr>
              <a:t>FOSHU</a:t>
            </a:r>
          </a:p>
          <a:p>
            <a:pPr marL="0" indent="0" algn="ctr">
              <a:buNone/>
            </a:pPr>
            <a:r>
              <a:rPr lang="en-US" altLang="ja-JP" sz="2000" b="1" dirty="0">
                <a:solidFill>
                  <a:srgbClr val="002060"/>
                </a:solidFill>
                <a:latin typeface="Arial" panose="020B0604020202020204" pitchFamily="34" charset="0"/>
                <a:cs typeface="Arial" panose="020B0604020202020204" pitchFamily="34" charset="0"/>
              </a:rPr>
              <a:t>Foods for Specified Health Uses</a:t>
            </a:r>
          </a:p>
          <a:p>
            <a:pPr marL="0" indent="0" algn="ctr">
              <a:buNone/>
            </a:pPr>
            <a:endParaRPr lang="en-US" altLang="ja-JP" dirty="0">
              <a:solidFill>
                <a:srgbClr val="002060"/>
              </a:solidFill>
              <a:latin typeface="Arial" panose="020B0604020202020204" pitchFamily="34" charset="0"/>
              <a:cs typeface="Arial" panose="020B0604020202020204" pitchFamily="34" charset="0"/>
            </a:endParaRPr>
          </a:p>
          <a:p>
            <a:pPr marL="0" indent="0" algn="ctr">
              <a:buNone/>
            </a:pPr>
            <a:r>
              <a:rPr lang="en-US" altLang="ja-JP" dirty="0">
                <a:solidFill>
                  <a:srgbClr val="002060"/>
                </a:solidFill>
                <a:latin typeface="Arial" panose="020B0604020202020204" pitchFamily="34" charset="0"/>
                <a:cs typeface="Arial" panose="020B0604020202020204" pitchFamily="34" charset="0"/>
              </a:rPr>
              <a:t>(Individual approval system, 1991~)</a:t>
            </a:r>
          </a:p>
          <a:p>
            <a:pPr marL="0" indent="0" algn="ctr">
              <a:buNone/>
            </a:pPr>
            <a:endParaRPr lang="ja-JP" altLang="en-US" dirty="0">
              <a:solidFill>
                <a:srgbClr val="002060"/>
              </a:solidFill>
              <a:latin typeface="Arial" panose="020B0604020202020204" pitchFamily="34" charset="0"/>
              <a:cs typeface="Arial" panose="020B0604020202020204" pitchFamily="34" charset="0"/>
            </a:endParaRPr>
          </a:p>
        </p:txBody>
      </p:sp>
      <p:sp>
        <p:nvSpPr>
          <p:cNvPr id="4" name="スライド番号プレースホルダー 3">
            <a:extLst>
              <a:ext uri="{FF2B5EF4-FFF2-40B4-BE49-F238E27FC236}">
                <a16:creationId xmlns:a16="http://schemas.microsoft.com/office/drawing/2014/main" id="{4F6E98DF-1013-E616-CF37-48078008D7A2}"/>
              </a:ext>
            </a:extLst>
          </p:cNvPr>
          <p:cNvSpPr>
            <a:spLocks noGrp="1"/>
          </p:cNvSpPr>
          <p:nvPr>
            <p:ph type="sldNum" sz="quarter" idx="12"/>
          </p:nvPr>
        </p:nvSpPr>
        <p:spPr>
          <a:xfrm>
            <a:off x="9448800" y="6498541"/>
            <a:ext cx="2743200" cy="365125"/>
          </a:xfrm>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7C6D960F-F0D6-4FEC-9B37-53B77F11B4A6}" type="slidenum">
              <a:rPr kumimoji="1" lang="en-US" altLang="ja-JP" sz="1400" b="0" i="0" u="none" strike="noStrike" kern="1200" cap="none" spc="0" normalizeH="0" baseline="0" noProof="0" smtClean="0">
                <a:ln>
                  <a:noFill/>
                </a:ln>
                <a:solidFill>
                  <a:prstClr val="black">
                    <a:tint val="82000"/>
                  </a:prstClr>
                </a:solidFill>
                <a:effectLst/>
                <a:uLnTx/>
                <a:uFillTx/>
                <a:latin typeface="Arial" panose="020B0604020202020204" pitchFamily="34" charset="0"/>
                <a:ea typeface="游ゴシック" panose="020B0400000000000000" pitchFamily="50"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en-US" altLang="ja-JP" sz="1400" b="0" i="0" u="none" strike="noStrike" kern="1200" cap="none" spc="0" normalizeH="0" baseline="0" noProof="0" dirty="0">
              <a:ln>
                <a:noFill/>
              </a:ln>
              <a:solidFill>
                <a:prstClr val="black">
                  <a:tint val="82000"/>
                </a:prstClr>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pic>
        <p:nvPicPr>
          <p:cNvPr id="10" name="図 1">
            <a:extLst>
              <a:ext uri="{FF2B5EF4-FFF2-40B4-BE49-F238E27FC236}">
                <a16:creationId xmlns:a16="http://schemas.microsoft.com/office/drawing/2014/main" id="{F3D153D0-F2F2-524E-3F6C-A851F09F31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40500"/>
            <a:ext cx="332263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descr="文字の書かれた紙&#10;&#10;中程度の精度で自動的に生成された説明">
            <a:extLst>
              <a:ext uri="{FF2B5EF4-FFF2-40B4-BE49-F238E27FC236}">
                <a16:creationId xmlns:a16="http://schemas.microsoft.com/office/drawing/2014/main" id="{ADB9D898-1533-B84C-D096-5CEFAE881C5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844490">
            <a:off x="8204179" y="3740636"/>
            <a:ext cx="3880653" cy="3399452"/>
          </a:xfrm>
          <a:prstGeom prst="rect">
            <a:avLst/>
          </a:prstGeom>
        </p:spPr>
      </p:pic>
      <p:sp>
        <p:nvSpPr>
          <p:cNvPr id="7" name="テキスト ボックス 6">
            <a:extLst>
              <a:ext uri="{FF2B5EF4-FFF2-40B4-BE49-F238E27FC236}">
                <a16:creationId xmlns:a16="http://schemas.microsoft.com/office/drawing/2014/main" id="{6A963C5B-70C9-2FAB-558E-D6A8C2A9CE1E}"/>
              </a:ext>
            </a:extLst>
          </p:cNvPr>
          <p:cNvSpPr txBox="1"/>
          <p:nvPr/>
        </p:nvSpPr>
        <p:spPr>
          <a:xfrm rot="1036314">
            <a:off x="8687072" y="4561371"/>
            <a:ext cx="2608048"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4EA72E">
                    <a:lumMod val="75000"/>
                  </a:srgbClr>
                </a:solidFill>
                <a:effectLst/>
                <a:uLnTx/>
                <a:uFillTx/>
                <a:latin typeface="MV Boli" panose="02000500030200090000" pitchFamily="2" charset="0"/>
                <a:ea typeface="游ゴシック" panose="020B0400000000000000" pitchFamily="50" charset="-128"/>
                <a:cs typeface="MV Boli" panose="02000500030200090000" pitchFamily="2" charset="0"/>
              </a:rPr>
              <a:t> FOSHU</a:t>
            </a:r>
            <a:endParaRPr kumimoji="1" lang="en-US" altLang="ja-JP" sz="800" b="1" i="0" u="none" strike="noStrike" kern="1200" cap="none" spc="0" normalizeH="0" baseline="0" noProof="0" dirty="0">
              <a:ln>
                <a:noFill/>
              </a:ln>
              <a:solidFill>
                <a:srgbClr val="4EA72E">
                  <a:lumMod val="75000"/>
                </a:srgbClr>
              </a:solidFill>
              <a:effectLst/>
              <a:uLnTx/>
              <a:uFillTx/>
              <a:latin typeface="MV Boli" panose="02000500030200090000" pitchFamily="2" charset="0"/>
              <a:ea typeface="游ゴシック" panose="020B0400000000000000" pitchFamily="50" charset="-128"/>
              <a:cs typeface="MV Boli" panose="0200050003020009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i="0" u="none" strike="noStrike" kern="1200" cap="none" spc="0" normalizeH="0" baseline="0" noProof="0" dirty="0">
              <a:ln>
                <a:noFill/>
              </a:ln>
              <a:solidFill>
                <a:srgbClr val="4EA72E">
                  <a:lumMod val="75000"/>
                </a:srgbClr>
              </a:solidFill>
              <a:effectLst/>
              <a:uLnTx/>
              <a:uFillTx/>
              <a:latin typeface="MV Boli" panose="02000500030200090000" pitchFamily="2" charset="0"/>
              <a:ea typeface="游ゴシック" panose="020B0400000000000000" pitchFamily="50" charset="-128"/>
              <a:cs typeface="MV Boli" panose="0200050003020009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en-US" altLang="ja-JP" sz="1600" b="1" i="0" u="none" strike="noStrike" kern="1200" cap="none" spc="0" normalizeH="0" baseline="0" noProof="0" dirty="0">
                <a:ln>
                  <a:noFill/>
                </a:ln>
                <a:solidFill>
                  <a:srgbClr val="0000FF"/>
                </a:solidFill>
                <a:effectLst/>
                <a:uLnTx/>
                <a:uFillTx/>
                <a:latin typeface="MV Boli" panose="02000500030200090000" pitchFamily="2" charset="0"/>
                <a:ea typeface="游ゴシック" panose="020B0400000000000000" pitchFamily="50" charset="-128"/>
                <a:cs typeface="MV Boli" panose="02000500030200090000" pitchFamily="2" charset="0"/>
              </a:rPr>
              <a:t>Approval system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en-US" altLang="ja-JP" sz="1600" b="1" i="0" u="none" strike="noStrike" kern="1200" cap="none" spc="0" normalizeH="0" baseline="0" noProof="0" dirty="0">
                <a:ln>
                  <a:noFill/>
                </a:ln>
                <a:solidFill>
                  <a:srgbClr val="FF0000"/>
                </a:solidFill>
                <a:effectLst/>
                <a:uLnTx/>
                <a:uFillTx/>
                <a:latin typeface="MV Boli" panose="02000500030200090000" pitchFamily="2" charset="0"/>
                <a:ea typeface="游ゴシック" panose="020B0400000000000000" pitchFamily="50" charset="-128"/>
                <a:cs typeface="MV Boli" panose="02000500030200090000" pitchFamily="2" charset="0"/>
              </a:rPr>
              <a:t>Clinical study with the food</a:t>
            </a:r>
            <a:r>
              <a:rPr kumimoji="1" lang="en-US" altLang="ja-JP" sz="1600" b="1" i="1" u="none" strike="noStrike" kern="1200" cap="none" spc="0" normalizeH="0" baseline="0" noProof="0" dirty="0">
                <a:ln>
                  <a:noFill/>
                </a:ln>
                <a:solidFill>
                  <a:srgbClr val="FF0000"/>
                </a:solidFill>
                <a:effectLst/>
                <a:uLnTx/>
                <a:uFillTx/>
                <a:latin typeface="MV Boli" panose="02000500030200090000" pitchFamily="2" charset="0"/>
                <a:ea typeface="游ゴシック" panose="020B0400000000000000" pitchFamily="50" charset="-128"/>
                <a:cs typeface="MV Boli" panose="02000500030200090000" pitchFamily="2" charset="0"/>
              </a:rPr>
              <a: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en-US" altLang="ja-JP" sz="1600" b="1" i="0" u="none" strike="noStrike" kern="1200" cap="none" spc="0" normalizeH="0" baseline="0" noProof="0" dirty="0">
                <a:ln>
                  <a:noFill/>
                </a:ln>
                <a:solidFill>
                  <a:srgbClr val="0000FF"/>
                </a:solidFill>
                <a:effectLst/>
                <a:uLnTx/>
                <a:uFillTx/>
                <a:latin typeface="MV Boli" panose="02000500030200090000" pitchFamily="2" charset="0"/>
                <a:ea typeface="游ゴシック" panose="020B0400000000000000" pitchFamily="50" charset="-128"/>
                <a:cs typeface="MV Boli" panose="02000500030200090000" pitchFamily="2" charset="0"/>
              </a:rPr>
              <a:t>needs time and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00FF"/>
                </a:solidFill>
                <a:effectLst/>
                <a:uLnTx/>
                <a:uFillTx/>
                <a:latin typeface="MV Boli" panose="02000500030200090000" pitchFamily="2" charset="0"/>
                <a:ea typeface="游ゴシック" panose="020B0400000000000000" pitchFamily="50" charset="-128"/>
                <a:cs typeface="MV Boli" panose="02000500030200090000" pitchFamily="2" charset="0"/>
              </a:rPr>
              <a:t>     ……</a:t>
            </a:r>
          </a:p>
        </p:txBody>
      </p:sp>
      <p:pic>
        <p:nvPicPr>
          <p:cNvPr id="5" name="図 4">
            <a:extLst>
              <a:ext uri="{FF2B5EF4-FFF2-40B4-BE49-F238E27FC236}">
                <a16:creationId xmlns:a16="http://schemas.microsoft.com/office/drawing/2014/main" id="{90382106-6A21-44B5-06D0-46566805DABB}"/>
              </a:ext>
            </a:extLst>
          </p:cNvPr>
          <p:cNvPicPr>
            <a:picLocks noChangeAspect="1"/>
          </p:cNvPicPr>
          <p:nvPr/>
        </p:nvPicPr>
        <p:blipFill>
          <a:blip r:embed="rId5"/>
          <a:stretch>
            <a:fillRect/>
          </a:stretch>
        </p:blipFill>
        <p:spPr>
          <a:xfrm>
            <a:off x="5523456" y="4290363"/>
            <a:ext cx="1373298" cy="1355692"/>
          </a:xfrm>
          <a:prstGeom prst="rect">
            <a:avLst/>
          </a:prstGeom>
        </p:spPr>
      </p:pic>
      <p:sp>
        <p:nvSpPr>
          <p:cNvPr id="8" name="テキスト ボックス 7">
            <a:extLst>
              <a:ext uri="{FF2B5EF4-FFF2-40B4-BE49-F238E27FC236}">
                <a16:creationId xmlns:a16="http://schemas.microsoft.com/office/drawing/2014/main" id="{2170BE8B-2487-FF0D-49BC-17BDF68636CA}"/>
              </a:ext>
            </a:extLst>
          </p:cNvPr>
          <p:cNvSpPr txBox="1"/>
          <p:nvPr/>
        </p:nvSpPr>
        <p:spPr>
          <a:xfrm>
            <a:off x="5421453" y="5822937"/>
            <a:ext cx="1723237" cy="369332"/>
          </a:xfrm>
          <a:prstGeom prst="rect">
            <a:avLst/>
          </a:prstGeom>
          <a:noFill/>
        </p:spPr>
        <p:txBody>
          <a:bodyPr wrap="square" rtlCol="0">
            <a:spAutoFit/>
          </a:bodyPr>
          <a:lstStyle/>
          <a:p>
            <a:r>
              <a:rPr kumimoji="1" lang="en-US" altLang="ja-JP" b="1" dirty="0">
                <a:solidFill>
                  <a:srgbClr val="0000FF"/>
                </a:solidFill>
              </a:rPr>
              <a:t>FOSHU mark</a:t>
            </a:r>
            <a:endParaRPr kumimoji="1" lang="ja-JP" altLang="en-US" b="1" dirty="0">
              <a:solidFill>
                <a:srgbClr val="0000FF"/>
              </a:solidFill>
            </a:endParaRPr>
          </a:p>
        </p:txBody>
      </p:sp>
    </p:spTree>
    <p:extLst>
      <p:ext uri="{BB962C8B-B14F-4D97-AF65-F5344CB8AC3E}">
        <p14:creationId xmlns:p14="http://schemas.microsoft.com/office/powerpoint/2010/main" val="95994482"/>
      </p:ext>
    </p:ext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32B986-4794-B2B4-BD0B-B027913DA5E0}"/>
              </a:ext>
            </a:extLst>
          </p:cNvPr>
          <p:cNvSpPr>
            <a:spLocks noGrp="1"/>
          </p:cNvSpPr>
          <p:nvPr>
            <p:ph type="title"/>
          </p:nvPr>
        </p:nvSpPr>
        <p:spPr>
          <a:xfrm>
            <a:off x="0" y="0"/>
            <a:ext cx="12192000" cy="541325"/>
          </a:xfrm>
          <a:solidFill>
            <a:schemeClr val="accent6">
              <a:lumMod val="20000"/>
              <a:lumOff val="80000"/>
            </a:schemeClr>
          </a:solidFill>
        </p:spPr>
        <p:txBody>
          <a:bodyPr>
            <a:normAutofit/>
          </a:bodyPr>
          <a:lstStyle/>
          <a:p>
            <a:r>
              <a:rPr lang="en-US" altLang="ja-JP" sz="2000" b="1" dirty="0">
                <a:latin typeface="Arial" panose="020B0604020202020204" pitchFamily="34" charset="0"/>
                <a:cs typeface="Arial" panose="020B0604020202020204" pitchFamily="34" charset="0"/>
              </a:rPr>
              <a:t>Application for </a:t>
            </a:r>
            <a:r>
              <a:rPr lang="en-US" altLang="ja-JP" sz="2400" b="1" dirty="0">
                <a:latin typeface="Arial" panose="020B0604020202020204" pitchFamily="34" charset="0"/>
                <a:cs typeface="Arial" panose="020B0604020202020204" pitchFamily="34" charset="0"/>
              </a:rPr>
              <a:t>FOSHU </a:t>
            </a:r>
            <a:r>
              <a:rPr lang="ja-JP" altLang="en-US" sz="24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 Main requirements that must be clarified by the applicant -</a:t>
            </a:r>
            <a:endParaRPr kumimoji="1" lang="ja-JP" altLang="en-US" sz="2000" dirty="0"/>
          </a:p>
        </p:txBody>
      </p:sp>
      <p:sp>
        <p:nvSpPr>
          <p:cNvPr id="4" name="スライド番号プレースホルダー 3">
            <a:extLst>
              <a:ext uri="{FF2B5EF4-FFF2-40B4-BE49-F238E27FC236}">
                <a16:creationId xmlns:a16="http://schemas.microsoft.com/office/drawing/2014/main" id="{D891630B-23B7-8FDD-143C-F1149A220F77}"/>
              </a:ext>
            </a:extLst>
          </p:cNvPr>
          <p:cNvSpPr>
            <a:spLocks noGrp="1"/>
          </p:cNvSpPr>
          <p:nvPr>
            <p:ph type="sldNum" sz="quarter" idx="12"/>
          </p:nvPr>
        </p:nvSpPr>
        <p:spPr>
          <a:xfrm>
            <a:off x="9448798" y="6492875"/>
            <a:ext cx="2743200" cy="365125"/>
          </a:xfrm>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763A3B6-95A3-4DD6-AF44-B82C74516725}" type="slidenum">
              <a:rPr kumimoji="1" lang="ja-JP" altLang="en-US" sz="1400" b="0" i="0" u="none" strike="noStrike" kern="1200" cap="none" spc="0" normalizeH="0" baseline="0" noProof="0" smtClean="0">
                <a:ln>
                  <a:noFill/>
                </a:ln>
                <a:solidFill>
                  <a:prstClr val="black">
                    <a:tint val="82000"/>
                  </a:prstClr>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400" b="0" i="0" u="none" strike="noStrike" kern="1200" cap="none" spc="0" normalizeH="0" baseline="0" noProof="0" dirty="0">
              <a:ln>
                <a:noFill/>
              </a:ln>
              <a:solidFill>
                <a:prstClr val="black">
                  <a:tint val="82000"/>
                </a:prstClr>
              </a:solidFill>
              <a:effectLst/>
              <a:uLnTx/>
              <a:uFillTx/>
              <a:latin typeface="游ゴシック" panose="02110004020202020204"/>
              <a:ea typeface="游ゴシック" panose="020B0400000000000000" pitchFamily="50" charset="-128"/>
              <a:cs typeface="+mn-cs"/>
            </a:endParaRPr>
          </a:p>
        </p:txBody>
      </p:sp>
      <p:sp>
        <p:nvSpPr>
          <p:cNvPr id="5" name="正方形/長方形 4">
            <a:extLst>
              <a:ext uri="{FF2B5EF4-FFF2-40B4-BE49-F238E27FC236}">
                <a16:creationId xmlns:a16="http://schemas.microsoft.com/office/drawing/2014/main" id="{E5B5D096-7577-9F60-4BEE-F755940A8F36}"/>
              </a:ext>
            </a:extLst>
          </p:cNvPr>
          <p:cNvSpPr/>
          <p:nvPr/>
        </p:nvSpPr>
        <p:spPr>
          <a:xfrm>
            <a:off x="180443" y="792469"/>
            <a:ext cx="2924861" cy="872179"/>
          </a:xfrm>
          <a:prstGeom prst="rect">
            <a:avLst/>
          </a:prstGeom>
          <a:solidFill>
            <a:srgbClr val="E478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Functional </a:t>
            </a:r>
            <a:r>
              <a:rPr kumimoji="1" lang="en-US" altLang="ja-JP" sz="2400" b="1" i="0" u="dbl" strike="noStrike" kern="1200" cap="none" spc="0" normalizeH="0" baseline="0" noProof="0" dirty="0">
                <a:ln>
                  <a:noFill/>
                </a:ln>
                <a:solidFill>
                  <a:prstClr val="white"/>
                </a:solidFill>
                <a:effectLst/>
                <a:uLnTx/>
                <a:uFill>
                  <a:solidFill>
                    <a:prstClr val="white"/>
                  </a:solidFill>
                </a:uFill>
                <a:latin typeface="Arial" panose="020B0604020202020204" pitchFamily="34" charset="0"/>
                <a:ea typeface="游ゴシック" panose="020B0400000000000000" pitchFamily="50" charset="-128"/>
                <a:cs typeface="Arial" panose="020B0604020202020204" pitchFamily="34" charset="0"/>
              </a:rPr>
              <a:t>Food </a:t>
            </a:r>
            <a:r>
              <a:rPr kumimoji="1" lang="en-US" altLang="ja-JP" sz="24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aiming for FOSHU</a:t>
            </a:r>
            <a:endParaRPr kumimoji="1" lang="ja-JP" altLang="en-US" sz="24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6" name="正方形/長方形 5">
            <a:extLst>
              <a:ext uri="{FF2B5EF4-FFF2-40B4-BE49-F238E27FC236}">
                <a16:creationId xmlns:a16="http://schemas.microsoft.com/office/drawing/2014/main" id="{E0E5EF5E-2082-3FB1-227C-58095EBAC53D}"/>
              </a:ext>
            </a:extLst>
          </p:cNvPr>
          <p:cNvSpPr/>
          <p:nvPr/>
        </p:nvSpPr>
        <p:spPr>
          <a:xfrm>
            <a:off x="4022750" y="622880"/>
            <a:ext cx="3072385" cy="1419943"/>
          </a:xfrm>
          <a:prstGeom prst="rect">
            <a:avLst/>
          </a:prstGeom>
          <a:solidFill>
            <a:srgbClr val="F7E1F4"/>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66FF"/>
                </a:solidFill>
                <a:effectLst/>
                <a:uLnTx/>
                <a:uFillTx/>
                <a:latin typeface="Arial" panose="020B0604020202020204" pitchFamily="34" charset="0"/>
                <a:ea typeface="游ゴシック" panose="020B0400000000000000" pitchFamily="50" charset="-128"/>
                <a:cs typeface="Arial" panose="020B0604020202020204" pitchFamily="34" charset="0"/>
              </a:rPr>
              <a:t>Efficacy and Safety</a:t>
            </a:r>
            <a:endParaRPr kumimoji="1" lang="en-US" altLang="ja-JP" sz="1800" b="1" i="0" u="none" strike="noStrike" kern="1200" cap="none" spc="0" normalizeH="0" baseline="0" noProof="0" dirty="0">
              <a:ln>
                <a:noFill/>
              </a:ln>
              <a:solidFill>
                <a:srgbClr val="0066FF"/>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1"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In vitro</a:t>
            </a:r>
            <a:r>
              <a:rPr kumimoji="1" lang="en-US" altLang="ja-JP" sz="18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 animal studies, and </a:t>
            </a:r>
            <a:r>
              <a:rPr kumimoji="1" lang="en-US" altLang="ja-JP" sz="1800" b="1" i="0" u="none" strike="noStrike" kern="1200" cap="none" spc="0" normalizeH="0" baseline="0" noProof="0" dirty="0">
                <a:ln>
                  <a:noFill/>
                </a:ln>
                <a:solidFill>
                  <a:srgbClr val="FF0000"/>
                </a:solidFill>
                <a:effectLst/>
                <a:uLnTx/>
                <a:uFillTx/>
                <a:latin typeface="Arial" panose="020B0604020202020204" pitchFamily="34" charset="0"/>
                <a:ea typeface="游ゴシック" panose="020B0400000000000000" pitchFamily="50" charset="-128"/>
                <a:cs typeface="Arial" panose="020B0604020202020204" pitchFamily="34" charset="0"/>
              </a:rPr>
              <a:t>human clinical studies using the </a:t>
            </a:r>
            <a:r>
              <a:rPr kumimoji="1" lang="en-US" altLang="ja-JP" sz="1800" b="1" i="0" u="sng" strike="noStrike" kern="1200" cap="none" spc="0" normalizeH="0" baseline="0" noProof="0" dirty="0">
                <a:ln>
                  <a:noFill/>
                </a:ln>
                <a:solidFill>
                  <a:srgbClr val="FF0000"/>
                </a:solidFill>
                <a:effectLst/>
                <a:uLnTx/>
                <a:uFillTx/>
                <a:latin typeface="Arial" panose="020B0604020202020204" pitchFamily="34" charset="0"/>
                <a:ea typeface="游ゴシック" panose="020B0400000000000000" pitchFamily="50" charset="-128"/>
                <a:cs typeface="Arial" panose="020B0604020202020204" pitchFamily="34" charset="0"/>
              </a:rPr>
              <a:t>food</a:t>
            </a:r>
            <a:endParaRPr kumimoji="1" lang="ja-JP" altLang="en-US" sz="1800" b="1" i="0" u="none" strike="noStrike" kern="1200" cap="none" spc="0" normalizeH="0" baseline="0" noProof="0" dirty="0">
              <a:ln>
                <a:noFill/>
              </a:ln>
              <a:solidFill>
                <a:srgbClr val="FF0000"/>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8" name="正方形/長方形 7">
            <a:extLst>
              <a:ext uri="{FF2B5EF4-FFF2-40B4-BE49-F238E27FC236}">
                <a16:creationId xmlns:a16="http://schemas.microsoft.com/office/drawing/2014/main" id="{9C7CC735-7E29-5FFD-10A3-8AFDD92E62DB}"/>
              </a:ext>
            </a:extLst>
          </p:cNvPr>
          <p:cNvSpPr/>
          <p:nvPr/>
        </p:nvSpPr>
        <p:spPr>
          <a:xfrm>
            <a:off x="3696615" y="2388673"/>
            <a:ext cx="3490570" cy="716611"/>
          </a:xfrm>
          <a:prstGeom prst="rect">
            <a:avLst/>
          </a:prstGeom>
          <a:solidFill>
            <a:srgbClr val="FCEAE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66FF"/>
                </a:solidFill>
                <a:effectLst/>
                <a:uLnTx/>
                <a:uFillTx/>
                <a:latin typeface="Arial" panose="020B0604020202020204" pitchFamily="34" charset="0"/>
                <a:ea typeface="游ゴシック" panose="020B0400000000000000" pitchFamily="50" charset="-128"/>
                <a:cs typeface="Arial" panose="020B0604020202020204" pitchFamily="34" charset="0"/>
              </a:rPr>
              <a:t>Mechanism of action</a:t>
            </a:r>
            <a:endParaRPr kumimoji="1" lang="en-US" altLang="ja-JP" sz="1800" b="1" i="0" u="none" strike="noStrike" kern="1200" cap="none" spc="0" normalizeH="0" baseline="0" noProof="0" dirty="0">
              <a:ln>
                <a:noFill/>
              </a:ln>
              <a:solidFill>
                <a:srgbClr val="0066FF"/>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1"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In vitro </a:t>
            </a:r>
            <a:r>
              <a:rPr kumimoji="1" lang="en-US" altLang="ja-JP" sz="18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and animal studies</a:t>
            </a:r>
            <a:endParaRPr kumimoji="1" lang="ja-JP" altLang="en-US" sz="18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10" name="正方形/長方形 9">
            <a:extLst>
              <a:ext uri="{FF2B5EF4-FFF2-40B4-BE49-F238E27FC236}">
                <a16:creationId xmlns:a16="http://schemas.microsoft.com/office/drawing/2014/main" id="{EF9A3104-2D1A-95BD-FFC0-481EDE1D1D66}"/>
              </a:ext>
            </a:extLst>
          </p:cNvPr>
          <p:cNvSpPr/>
          <p:nvPr/>
        </p:nvSpPr>
        <p:spPr>
          <a:xfrm>
            <a:off x="120702" y="2385650"/>
            <a:ext cx="3346703" cy="981152"/>
          </a:xfrm>
          <a:prstGeom prst="rect">
            <a:avLst/>
          </a:prstGeom>
          <a:solidFill>
            <a:schemeClr val="tx2">
              <a:lumMod val="10000"/>
              <a:lumOff val="9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66FF"/>
                </a:solidFill>
                <a:effectLst/>
                <a:uLnTx/>
                <a:uFillTx/>
                <a:latin typeface="Arial" panose="020B0604020202020204" pitchFamily="34" charset="0"/>
                <a:ea typeface="游ゴシック" panose="020B0400000000000000" pitchFamily="50" charset="-128"/>
                <a:cs typeface="Arial" panose="020B0604020202020204" pitchFamily="34" charset="0"/>
              </a:rPr>
              <a:t>Identification of functional ingredient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Chemical experiments</a:t>
            </a:r>
            <a:endParaRPr kumimoji="1" lang="ja-JP" altLang="en-US" sz="18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cxnSp>
        <p:nvCxnSpPr>
          <p:cNvPr id="12" name="直線コネクタ 11">
            <a:extLst>
              <a:ext uri="{FF2B5EF4-FFF2-40B4-BE49-F238E27FC236}">
                <a16:creationId xmlns:a16="http://schemas.microsoft.com/office/drawing/2014/main" id="{73E882D0-2924-AB26-8AE6-51B33FB0CDCC}"/>
              </a:ext>
            </a:extLst>
          </p:cNvPr>
          <p:cNvCxnSpPr>
            <a:cxnSpLocks/>
          </p:cNvCxnSpPr>
          <p:nvPr/>
        </p:nvCxnSpPr>
        <p:spPr>
          <a:xfrm>
            <a:off x="438914" y="3035068"/>
            <a:ext cx="2731008" cy="0"/>
          </a:xfrm>
          <a:prstGeom prst="line">
            <a:avLst/>
          </a:prstGeom>
        </p:spPr>
        <p:style>
          <a:lnRef idx="2">
            <a:schemeClr val="dk1"/>
          </a:lnRef>
          <a:fillRef idx="0">
            <a:schemeClr val="dk1"/>
          </a:fillRef>
          <a:effectRef idx="1">
            <a:schemeClr val="dk1"/>
          </a:effectRef>
          <a:fontRef idx="minor">
            <a:schemeClr val="tx1"/>
          </a:fontRef>
        </p:style>
      </p:cxnSp>
      <p:cxnSp>
        <p:nvCxnSpPr>
          <p:cNvPr id="13" name="直線コネクタ 12">
            <a:extLst>
              <a:ext uri="{FF2B5EF4-FFF2-40B4-BE49-F238E27FC236}">
                <a16:creationId xmlns:a16="http://schemas.microsoft.com/office/drawing/2014/main" id="{3EB8B73A-1BFE-A280-5E54-4CB3DFEF0298}"/>
              </a:ext>
            </a:extLst>
          </p:cNvPr>
          <p:cNvCxnSpPr>
            <a:cxnSpLocks/>
          </p:cNvCxnSpPr>
          <p:nvPr/>
        </p:nvCxnSpPr>
        <p:spPr>
          <a:xfrm>
            <a:off x="3804516" y="2780240"/>
            <a:ext cx="3290619" cy="0"/>
          </a:xfrm>
          <a:prstGeom prst="line">
            <a:avLst/>
          </a:prstGeom>
        </p:spPr>
        <p:style>
          <a:lnRef idx="2">
            <a:schemeClr val="dk1"/>
          </a:lnRef>
          <a:fillRef idx="0">
            <a:schemeClr val="dk1"/>
          </a:fillRef>
          <a:effectRef idx="1">
            <a:schemeClr val="dk1"/>
          </a:effectRef>
          <a:fontRef idx="minor">
            <a:schemeClr val="tx1"/>
          </a:fontRef>
        </p:style>
      </p:cxnSp>
      <p:sp>
        <p:nvSpPr>
          <p:cNvPr id="17" name="吹き出し: 四角形 16">
            <a:extLst>
              <a:ext uri="{FF2B5EF4-FFF2-40B4-BE49-F238E27FC236}">
                <a16:creationId xmlns:a16="http://schemas.microsoft.com/office/drawing/2014/main" id="{74DF3685-1F5C-B052-E537-EAB2E4E25970}"/>
              </a:ext>
            </a:extLst>
          </p:cNvPr>
          <p:cNvSpPr/>
          <p:nvPr/>
        </p:nvSpPr>
        <p:spPr>
          <a:xfrm>
            <a:off x="120702" y="3657127"/>
            <a:ext cx="3346703" cy="1812544"/>
          </a:xfrm>
          <a:prstGeom prst="wedgeRectCallout">
            <a:avLst>
              <a:gd name="adj1" fmla="val -22176"/>
              <a:gd name="adj2" fmla="val -62665"/>
            </a:avLst>
          </a:prstGeom>
          <a:solidFill>
            <a:srgbClr val="EFF9FF"/>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Establishment of quantitative test methods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Guarantee of the content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Physical and chemical properties as food constituents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Clarification of raw material and ingredients</a:t>
            </a:r>
            <a:endPar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19" name="吹き出し: 四角形 18">
            <a:extLst>
              <a:ext uri="{FF2B5EF4-FFF2-40B4-BE49-F238E27FC236}">
                <a16:creationId xmlns:a16="http://schemas.microsoft.com/office/drawing/2014/main" id="{ABFF7BCC-426F-6889-613B-30FFF3CD77DD}"/>
              </a:ext>
            </a:extLst>
          </p:cNvPr>
          <p:cNvSpPr/>
          <p:nvPr/>
        </p:nvSpPr>
        <p:spPr>
          <a:xfrm>
            <a:off x="3749041" y="3460235"/>
            <a:ext cx="3401567" cy="2009436"/>
          </a:xfrm>
          <a:prstGeom prst="wedgeRectCallout">
            <a:avLst>
              <a:gd name="adj1" fmla="val -23036"/>
              <a:gd name="adj2" fmla="val -64003"/>
            </a:avLst>
          </a:prstGeom>
          <a:solidFill>
            <a:srgbClr val="FDF0E9"/>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Absorbability in the digestive tract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Internal kinetics (absorption, metabolism, excretion, and accumulation in the body)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Mechanism of action (Based on the latest information and experimental methods</a:t>
            </a:r>
            <a:r>
              <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a:t>
            </a:r>
          </a:p>
        </p:txBody>
      </p:sp>
      <p:cxnSp>
        <p:nvCxnSpPr>
          <p:cNvPr id="23" name="直線コネクタ 22">
            <a:extLst>
              <a:ext uri="{FF2B5EF4-FFF2-40B4-BE49-F238E27FC236}">
                <a16:creationId xmlns:a16="http://schemas.microsoft.com/office/drawing/2014/main" id="{553010B5-8E30-6F21-9CE3-85D2D49D4AE4}"/>
              </a:ext>
            </a:extLst>
          </p:cNvPr>
          <p:cNvCxnSpPr/>
          <p:nvPr/>
        </p:nvCxnSpPr>
        <p:spPr>
          <a:xfrm>
            <a:off x="4267201" y="1120312"/>
            <a:ext cx="2765145" cy="0"/>
          </a:xfrm>
          <a:prstGeom prst="line">
            <a:avLst/>
          </a:prstGeom>
        </p:spPr>
        <p:style>
          <a:lnRef idx="2">
            <a:schemeClr val="dk1"/>
          </a:lnRef>
          <a:fillRef idx="0">
            <a:schemeClr val="dk1"/>
          </a:fillRef>
          <a:effectRef idx="1">
            <a:schemeClr val="dk1"/>
          </a:effectRef>
          <a:fontRef idx="minor">
            <a:schemeClr val="tx1"/>
          </a:fontRef>
        </p:style>
      </p:cxnSp>
      <p:sp>
        <p:nvSpPr>
          <p:cNvPr id="24" name="吹き出し: 四角形 23">
            <a:extLst>
              <a:ext uri="{FF2B5EF4-FFF2-40B4-BE49-F238E27FC236}">
                <a16:creationId xmlns:a16="http://schemas.microsoft.com/office/drawing/2014/main" id="{DC1E4BB8-6839-8F48-1644-E871F29A3C10}"/>
              </a:ext>
            </a:extLst>
          </p:cNvPr>
          <p:cNvSpPr/>
          <p:nvPr/>
        </p:nvSpPr>
        <p:spPr>
          <a:xfrm>
            <a:off x="7549287" y="1099454"/>
            <a:ext cx="4462269" cy="1566964"/>
          </a:xfrm>
          <a:prstGeom prst="wedgeRectCallout">
            <a:avLst>
              <a:gd name="adj1" fmla="val -69857"/>
              <a:gd name="adj2" fmla="val -25310"/>
            </a:avLst>
          </a:prstGeom>
          <a:solidFill>
            <a:srgbClr val="FBEFF9"/>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Subjects (Health condition, sex, age, number of subjects, etc.)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Ingestion method (Duration and dosage, etc.)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Study design (Appropriateness of the design, generally </a:t>
            </a:r>
            <a:r>
              <a:rPr kumimoji="1" lang="en-US" altLang="ja-JP" sz="16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RCT</a:t>
            </a:r>
            <a:r>
              <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a:t>
            </a:r>
            <a:endPar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25" name="左中かっこ 24">
            <a:extLst>
              <a:ext uri="{FF2B5EF4-FFF2-40B4-BE49-F238E27FC236}">
                <a16:creationId xmlns:a16="http://schemas.microsoft.com/office/drawing/2014/main" id="{50DB365A-9FDE-D8CA-821D-3E48C32B3984}"/>
              </a:ext>
            </a:extLst>
          </p:cNvPr>
          <p:cNvSpPr/>
          <p:nvPr/>
        </p:nvSpPr>
        <p:spPr>
          <a:xfrm rot="16200000">
            <a:off x="5918527" y="-345614"/>
            <a:ext cx="370793" cy="11934749"/>
          </a:xfrm>
          <a:prstGeom prst="leftBrace">
            <a:avLst>
              <a:gd name="adj1" fmla="val 61808"/>
              <a:gd name="adj2" fmla="val 50015"/>
            </a:avLst>
          </a:prstGeom>
          <a:ln w="28575"/>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
        <p:nvSpPr>
          <p:cNvPr id="26" name="正方形/長方形 25">
            <a:extLst>
              <a:ext uri="{FF2B5EF4-FFF2-40B4-BE49-F238E27FC236}">
                <a16:creationId xmlns:a16="http://schemas.microsoft.com/office/drawing/2014/main" id="{6CCB7536-BD7F-5DDD-F048-E936E92085BB}"/>
              </a:ext>
            </a:extLst>
          </p:cNvPr>
          <p:cNvSpPr/>
          <p:nvPr/>
        </p:nvSpPr>
        <p:spPr>
          <a:xfrm>
            <a:off x="158495" y="5908759"/>
            <a:ext cx="11890855" cy="47305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FF00"/>
                </a:solidFill>
                <a:effectLst/>
                <a:uLnTx/>
                <a:uFillTx/>
                <a:latin typeface="Arial" panose="020B0604020202020204" pitchFamily="34" charset="0"/>
                <a:ea typeface="游ゴシック" panose="020B0400000000000000" pitchFamily="50" charset="-128"/>
                <a:cs typeface="Arial" panose="020B0604020202020204" pitchFamily="34" charset="0"/>
              </a:rPr>
              <a:t>Approved after deliberation by the CAA and the FSC (Food Safety Commission).  </a:t>
            </a:r>
          </a:p>
        </p:txBody>
      </p:sp>
      <p:sp>
        <p:nvSpPr>
          <p:cNvPr id="30" name="正方形/長方形 29">
            <a:extLst>
              <a:ext uri="{FF2B5EF4-FFF2-40B4-BE49-F238E27FC236}">
                <a16:creationId xmlns:a16="http://schemas.microsoft.com/office/drawing/2014/main" id="{074A6EAC-4BA1-94A2-CABB-036FD56F82DB}"/>
              </a:ext>
            </a:extLst>
          </p:cNvPr>
          <p:cNvSpPr/>
          <p:nvPr/>
        </p:nvSpPr>
        <p:spPr>
          <a:xfrm>
            <a:off x="7944305" y="3681471"/>
            <a:ext cx="4067251" cy="1566964"/>
          </a:xfrm>
          <a:prstGeom prst="rect">
            <a:avLst/>
          </a:prstGeom>
          <a:solidFill>
            <a:schemeClr val="bg1">
              <a:lumMod val="95000"/>
            </a:schemeClr>
          </a:solidFill>
          <a:ln w="9525">
            <a:solidFill>
              <a:schemeClr val="tx1"/>
            </a:solidFill>
            <a:prstDash val="sysDash"/>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Four kinds of FOSHU (2001~)</a:t>
            </a:r>
          </a:p>
          <a:p>
            <a:pPr marL="360363" marR="0" lvl="0" indent="-269875"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en-US" altLang="ja-JP" sz="1600" b="1" i="0" u="none" strike="noStrike" kern="1200" cap="none" spc="0" normalizeH="0" baseline="0" noProof="0" dirty="0">
                <a:ln>
                  <a:noFill/>
                </a:ln>
                <a:solidFill>
                  <a:srgbClr val="0000FF"/>
                </a:solidFill>
                <a:effectLst/>
                <a:uLnTx/>
                <a:uFillTx/>
                <a:latin typeface="Arial" panose="020B0604020202020204" pitchFamily="34" charset="0"/>
                <a:ea typeface="游ゴシック" panose="020B0400000000000000" pitchFamily="50" charset="-128"/>
                <a:cs typeface="Arial" panose="020B0604020202020204" pitchFamily="34" charset="0"/>
              </a:rPr>
              <a:t>Ordinary</a:t>
            </a:r>
            <a:r>
              <a:rPr kumimoji="1" lang="en-US" altLang="ja-JP" sz="1600" b="0" i="0" u="none" strike="noStrike" kern="1200" cap="none" spc="0" normalizeH="0" baseline="0" noProof="0" dirty="0">
                <a:ln>
                  <a:noFill/>
                </a:ln>
                <a:solidFill>
                  <a:srgbClr val="0000FF"/>
                </a:solidFill>
                <a:effectLst/>
                <a:uLnTx/>
                <a:uFillTx/>
                <a:latin typeface="Arial" panose="020B0604020202020204" pitchFamily="34" charset="0"/>
                <a:ea typeface="游ゴシック" panose="020B0400000000000000" pitchFamily="50" charset="-128"/>
                <a:cs typeface="Arial" panose="020B0604020202020204" pitchFamily="34" charset="0"/>
              </a:rPr>
              <a:t> </a:t>
            </a:r>
            <a:r>
              <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FOSHU</a:t>
            </a:r>
          </a:p>
          <a:p>
            <a:pPr marL="360363" marR="0" lvl="0" indent="-269875"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en-US" altLang="ja-JP" sz="1600" b="1" i="0" u="none" strike="noStrike" kern="1200" cap="none" spc="0" normalizeH="0" baseline="0" noProof="0" dirty="0">
                <a:ln>
                  <a:noFill/>
                </a:ln>
                <a:solidFill>
                  <a:srgbClr val="0000FF"/>
                </a:solidFill>
                <a:effectLst/>
                <a:uLnTx/>
                <a:uFillTx/>
                <a:latin typeface="Arial" panose="020B0604020202020204" pitchFamily="34" charset="0"/>
                <a:ea typeface="游ゴシック" panose="020B0400000000000000" pitchFamily="50" charset="-128"/>
                <a:cs typeface="Arial" panose="020B0604020202020204" pitchFamily="34" charset="0"/>
              </a:rPr>
              <a:t>Standardized</a:t>
            </a:r>
            <a:r>
              <a:rPr kumimoji="1" lang="en-US" altLang="ja-JP" sz="16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 </a:t>
            </a:r>
            <a:r>
              <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FOSHU</a:t>
            </a:r>
          </a:p>
          <a:p>
            <a:pPr marL="360363" marR="0" lvl="0" indent="-269875"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en-US" altLang="ja-JP" sz="1600" b="1" i="0" u="none" strike="noStrike" kern="1200" cap="none" spc="0" normalizeH="0" baseline="0" noProof="0" dirty="0">
                <a:ln>
                  <a:noFill/>
                </a:ln>
                <a:solidFill>
                  <a:srgbClr val="0000FF"/>
                </a:solidFill>
                <a:effectLst/>
                <a:uLnTx/>
                <a:uFillTx/>
                <a:latin typeface="Arial" panose="020B0604020202020204" pitchFamily="34" charset="0"/>
                <a:ea typeface="游ゴシック" panose="020B0400000000000000" pitchFamily="50" charset="-128"/>
                <a:cs typeface="Arial" panose="020B0604020202020204" pitchFamily="34" charset="0"/>
              </a:rPr>
              <a:t>Qualified</a:t>
            </a:r>
            <a:r>
              <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 FOSHU</a:t>
            </a:r>
          </a:p>
          <a:p>
            <a:pPr marL="360363" marR="0" lvl="0" indent="-269875"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FOSHU with </a:t>
            </a:r>
            <a:r>
              <a:rPr kumimoji="1" lang="en-US" altLang="ja-JP" sz="1600" b="1" i="0" u="none" strike="noStrike" kern="1200" cap="none" spc="0" normalizeH="0" baseline="0" noProof="0" dirty="0">
                <a:ln>
                  <a:noFill/>
                </a:ln>
                <a:solidFill>
                  <a:srgbClr val="FF0000"/>
                </a:solidFill>
                <a:effectLst/>
                <a:uLnTx/>
                <a:uFillTx/>
                <a:latin typeface="Arial" panose="020B0604020202020204" pitchFamily="34" charset="0"/>
                <a:ea typeface="游ゴシック" panose="020B0400000000000000" pitchFamily="50" charset="-128"/>
                <a:cs typeface="Arial" panose="020B0604020202020204" pitchFamily="34" charset="0"/>
              </a:rPr>
              <a:t>Disease Risk Reduction Claims</a:t>
            </a:r>
            <a:endParaRPr kumimoji="1" lang="ja-JP" altLang="en-US" sz="1600" b="1" i="0" u="none" strike="noStrike" kern="1200" cap="none" spc="0" normalizeH="0" baseline="0" noProof="0" dirty="0">
              <a:ln>
                <a:noFill/>
              </a:ln>
              <a:solidFill>
                <a:srgbClr val="FF0000"/>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31" name="テキスト ボックス 30">
            <a:extLst>
              <a:ext uri="{FF2B5EF4-FFF2-40B4-BE49-F238E27FC236}">
                <a16:creationId xmlns:a16="http://schemas.microsoft.com/office/drawing/2014/main" id="{A0450423-6027-EF36-0D98-AA67E399B126}"/>
              </a:ext>
            </a:extLst>
          </p:cNvPr>
          <p:cNvSpPr txBox="1"/>
          <p:nvPr/>
        </p:nvSpPr>
        <p:spPr>
          <a:xfrm>
            <a:off x="4494941" y="6351531"/>
            <a:ext cx="73310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Source: </a:t>
            </a:r>
            <a:r>
              <a:rPr kumimoji="1" lang="en-US" altLang="ja-JP" sz="1200" b="0" i="0" u="none" strike="noStrike" kern="1200" cap="none" spc="0" normalizeH="0" baseline="0" noProof="0" dirty="0">
                <a:ln>
                  <a:noFill/>
                </a:ln>
                <a:solidFill>
                  <a:srgbClr val="0D0D0D"/>
                </a:solidFill>
                <a:effectLst/>
                <a:highlight>
                  <a:srgbClr val="FFFFFF"/>
                </a:highlight>
                <a:uLnTx/>
                <a:uFillTx/>
                <a:latin typeface="Söhne"/>
                <a:ea typeface="游ゴシック" panose="020B0400000000000000" pitchFamily="50" charset="-128"/>
                <a:cs typeface="+mn-cs"/>
              </a:rPr>
              <a:t>Lecture Material by Makoto Shimizu (Professor Emeritus at the University of Tokyo) for Health Food Forum February, 2024 organized by ASIW (Association for Health Economics Research and Social Insurance and Welfare</a:t>
            </a:r>
            <a:r>
              <a:rPr kumimoji="1" lang="ja-JP" altLang="en-US" sz="1200" b="0" i="0" u="none" strike="noStrike" kern="1200" cap="none" spc="0" normalizeH="0" baseline="0" noProof="0" dirty="0">
                <a:ln>
                  <a:noFill/>
                </a:ln>
                <a:solidFill>
                  <a:srgbClr val="0D0D0D"/>
                </a:solidFill>
                <a:effectLst/>
                <a:highlight>
                  <a:srgbClr val="FFFFFF"/>
                </a:highlight>
                <a:uLnTx/>
                <a:uFillTx/>
                <a:latin typeface="Söhne"/>
                <a:ea typeface="游ゴシック" panose="020B0400000000000000"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cxnSp>
        <p:nvCxnSpPr>
          <p:cNvPr id="33" name="直線矢印コネクタ 32">
            <a:extLst>
              <a:ext uri="{FF2B5EF4-FFF2-40B4-BE49-F238E27FC236}">
                <a16:creationId xmlns:a16="http://schemas.microsoft.com/office/drawing/2014/main" id="{050DB1D2-D654-2EA2-AA5C-189CCA62678B}"/>
              </a:ext>
            </a:extLst>
          </p:cNvPr>
          <p:cNvCxnSpPr>
            <a:stCxn id="5" idx="3"/>
          </p:cNvCxnSpPr>
          <p:nvPr/>
        </p:nvCxnSpPr>
        <p:spPr>
          <a:xfrm>
            <a:off x="3105304" y="1228559"/>
            <a:ext cx="917446" cy="813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35" name="直線矢印コネクタ 34">
            <a:extLst>
              <a:ext uri="{FF2B5EF4-FFF2-40B4-BE49-F238E27FC236}">
                <a16:creationId xmlns:a16="http://schemas.microsoft.com/office/drawing/2014/main" id="{2B9FE193-5F2D-F617-5B2C-D27EC7CB5A49}"/>
              </a:ext>
            </a:extLst>
          </p:cNvPr>
          <p:cNvCxnSpPr/>
          <p:nvPr/>
        </p:nvCxnSpPr>
        <p:spPr>
          <a:xfrm>
            <a:off x="2810656" y="1664648"/>
            <a:ext cx="1101777" cy="721002"/>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37" name="直線矢印コネクタ 36">
            <a:extLst>
              <a:ext uri="{FF2B5EF4-FFF2-40B4-BE49-F238E27FC236}">
                <a16:creationId xmlns:a16="http://schemas.microsoft.com/office/drawing/2014/main" id="{2EE49130-5DF4-A962-842D-7E1DDA829B0A}"/>
              </a:ext>
            </a:extLst>
          </p:cNvPr>
          <p:cNvCxnSpPr>
            <a:stCxn id="5" idx="2"/>
          </p:cNvCxnSpPr>
          <p:nvPr/>
        </p:nvCxnSpPr>
        <p:spPr>
          <a:xfrm>
            <a:off x="1642874" y="1664648"/>
            <a:ext cx="21034" cy="721002"/>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pic>
        <p:nvPicPr>
          <p:cNvPr id="15" name="図 1">
            <a:extLst>
              <a:ext uri="{FF2B5EF4-FFF2-40B4-BE49-F238E27FC236}">
                <a16:creationId xmlns:a16="http://schemas.microsoft.com/office/drawing/2014/main" id="{EA53817C-FEAE-9620-DE99-FC85F73050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40500"/>
            <a:ext cx="332263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9627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6CE8D8-BC8A-7AF5-221B-EB14512BF838}"/>
              </a:ext>
            </a:extLst>
          </p:cNvPr>
          <p:cNvSpPr>
            <a:spLocks noGrp="1"/>
          </p:cNvSpPr>
          <p:nvPr>
            <p:ph type="title"/>
          </p:nvPr>
        </p:nvSpPr>
        <p:spPr>
          <a:xfrm>
            <a:off x="0" y="1"/>
            <a:ext cx="12192000" cy="472190"/>
          </a:xfrm>
          <a:solidFill>
            <a:schemeClr val="accent6">
              <a:lumMod val="20000"/>
              <a:lumOff val="80000"/>
            </a:schemeClr>
          </a:solidFill>
        </p:spPr>
        <p:txBody>
          <a:bodyPr>
            <a:normAutofit/>
          </a:bodyPr>
          <a:lstStyle/>
          <a:p>
            <a:r>
              <a:rPr lang="en-US" altLang="ja-JP" sz="2000" b="1" dirty="0">
                <a:latin typeface="Arial" panose="020B0604020202020204" pitchFamily="34" charset="0"/>
                <a:cs typeface="Arial" panose="020B0604020202020204" pitchFamily="34" charset="0"/>
              </a:rPr>
              <a:t>FOSHU - Functional claims, Food types and Functional ingredients</a:t>
            </a:r>
            <a:endParaRPr kumimoji="1" lang="ja-JP" altLang="en-US" sz="2000" b="1" dirty="0">
              <a:latin typeface="Arial" panose="020B0604020202020204" pitchFamily="34" charset="0"/>
              <a:cs typeface="Arial" panose="020B0604020202020204" pitchFamily="34" charset="0"/>
            </a:endParaRPr>
          </a:p>
        </p:txBody>
      </p:sp>
      <p:graphicFrame>
        <p:nvGraphicFramePr>
          <p:cNvPr id="5" name="コンテンツ プレースホルダー 4">
            <a:extLst>
              <a:ext uri="{FF2B5EF4-FFF2-40B4-BE49-F238E27FC236}">
                <a16:creationId xmlns:a16="http://schemas.microsoft.com/office/drawing/2014/main" id="{9175D3B7-5D1F-5549-B138-89DA6ED2E2C6}"/>
              </a:ext>
            </a:extLst>
          </p:cNvPr>
          <p:cNvGraphicFramePr>
            <a:graphicFrameLocks noGrp="1"/>
          </p:cNvGraphicFramePr>
          <p:nvPr>
            <p:ph idx="1"/>
            <p:extLst>
              <p:ext uri="{D42A27DB-BD31-4B8C-83A1-F6EECF244321}">
                <p14:modId xmlns:p14="http://schemas.microsoft.com/office/powerpoint/2010/main" val="2754906210"/>
              </p:ext>
            </p:extLst>
          </p:nvPr>
        </p:nvGraphicFramePr>
        <p:xfrm>
          <a:off x="118047" y="755120"/>
          <a:ext cx="11955905" cy="5334416"/>
        </p:xfrm>
        <a:graphic>
          <a:graphicData uri="http://schemas.openxmlformats.org/drawingml/2006/table">
            <a:tbl>
              <a:tblPr firstRow="1" bandRow="1">
                <a:tableStyleId>{3B4B98B0-60AC-42C2-AFA5-B58CD77FA1E5}</a:tableStyleId>
              </a:tblPr>
              <a:tblGrid>
                <a:gridCol w="3129457">
                  <a:extLst>
                    <a:ext uri="{9D8B030D-6E8A-4147-A177-3AD203B41FA5}">
                      <a16:colId xmlns:a16="http://schemas.microsoft.com/office/drawing/2014/main" val="3101281104"/>
                    </a:ext>
                  </a:extLst>
                </a:gridCol>
                <a:gridCol w="2077516">
                  <a:extLst>
                    <a:ext uri="{9D8B030D-6E8A-4147-A177-3AD203B41FA5}">
                      <a16:colId xmlns:a16="http://schemas.microsoft.com/office/drawing/2014/main" val="509639016"/>
                    </a:ext>
                  </a:extLst>
                </a:gridCol>
                <a:gridCol w="6748932">
                  <a:extLst>
                    <a:ext uri="{9D8B030D-6E8A-4147-A177-3AD203B41FA5}">
                      <a16:colId xmlns:a16="http://schemas.microsoft.com/office/drawing/2014/main" val="3846548421"/>
                    </a:ext>
                  </a:extLst>
                </a:gridCol>
              </a:tblGrid>
              <a:tr h="370840">
                <a:tc>
                  <a:txBody>
                    <a:bodyPr/>
                    <a:lstStyle/>
                    <a:p>
                      <a:pPr algn="ctr"/>
                      <a:r>
                        <a:rPr kumimoji="1" lang="en-US" altLang="ja-JP" sz="1600" dirty="0">
                          <a:latin typeface="Arial" panose="020B0604020202020204" pitchFamily="34" charset="0"/>
                          <a:cs typeface="Arial" panose="020B0604020202020204" pitchFamily="34" charset="0"/>
                        </a:rPr>
                        <a:t>Functional claim category</a:t>
                      </a:r>
                      <a:endParaRPr kumimoji="1" lang="ja-JP" alt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a:latin typeface="Arial" panose="020B0604020202020204" pitchFamily="34" charset="0"/>
                          <a:cs typeface="Arial" panose="020B0604020202020204" pitchFamily="34" charset="0"/>
                        </a:rPr>
                        <a:t>Examples of food type</a:t>
                      </a:r>
                      <a:endParaRPr kumimoji="1" lang="ja-JP" altLang="en-US"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a:latin typeface="Arial" panose="020B0604020202020204" pitchFamily="34" charset="0"/>
                          <a:cs typeface="Arial" panose="020B0604020202020204" pitchFamily="34" charset="0"/>
                        </a:rPr>
                        <a:t>Examples of functional ingredients</a:t>
                      </a:r>
                      <a:endParaRPr kumimoji="1" lang="ja-JP" altLang="en-US"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977568"/>
                  </a:ext>
                </a:extLst>
              </a:tr>
              <a:tr h="479280">
                <a:tc>
                  <a:txBody>
                    <a:bodyPr/>
                    <a:lstStyle/>
                    <a:p>
                      <a:r>
                        <a:rPr kumimoji="1" lang="en-US" altLang="ja-JP" sz="1600" b="1" dirty="0">
                          <a:solidFill>
                            <a:srgbClr val="C00000"/>
                          </a:solidFill>
                          <a:latin typeface="Arial" panose="020B0604020202020204" pitchFamily="34" charset="0"/>
                          <a:cs typeface="Arial" panose="020B0604020202020204" pitchFamily="34" charset="0"/>
                        </a:rPr>
                        <a:t>Promotes gut health</a:t>
                      </a:r>
                      <a:endParaRPr kumimoji="1" lang="ja-JP" altLang="en-US" sz="1600" b="1" dirty="0">
                        <a:solidFill>
                          <a:srgbClr val="C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a:latin typeface="Arial" panose="020B0604020202020204" pitchFamily="34" charset="0"/>
                          <a:cs typeface="Arial" panose="020B0604020202020204" pitchFamily="34" charset="0"/>
                        </a:rPr>
                        <a:t>Powdered soft drink, Probiotic drink</a:t>
                      </a:r>
                      <a:endParaRPr kumimoji="1" lang="ja-JP" altLang="en-US"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a:latin typeface="Arial" panose="020B0604020202020204" pitchFamily="34" charset="0"/>
                          <a:cs typeface="Arial" panose="020B0604020202020204" pitchFamily="34" charset="0"/>
                        </a:rPr>
                        <a:t>Dietary fiber, Oligosaccharide, bacteria</a:t>
                      </a:r>
                      <a:endParaRPr kumimoji="1" lang="ja-JP" altLang="en-US"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4959928"/>
                  </a:ext>
                </a:extLst>
              </a:tr>
              <a:tr h="370840">
                <a:tc>
                  <a:txBody>
                    <a:bodyPr/>
                    <a:lstStyle/>
                    <a:p>
                      <a:r>
                        <a:rPr kumimoji="1" lang="en-US" altLang="ja-JP" sz="1600" b="1" dirty="0">
                          <a:solidFill>
                            <a:srgbClr val="C00000"/>
                          </a:solidFill>
                          <a:latin typeface="Arial" panose="020B0604020202020204" pitchFamily="34" charset="0"/>
                          <a:cs typeface="Arial" panose="020B0604020202020204" pitchFamily="34" charset="0"/>
                        </a:rPr>
                        <a:t>Promotes tooth and gum health</a:t>
                      </a:r>
                      <a:endParaRPr kumimoji="1" lang="ja-JP" altLang="en-US" sz="1600" b="1" dirty="0">
                        <a:solidFill>
                          <a:srgbClr val="C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a:latin typeface="Arial" panose="020B0604020202020204" pitchFamily="34" charset="0"/>
                          <a:cs typeface="Arial" panose="020B0604020202020204" pitchFamily="34" charset="0"/>
                        </a:rPr>
                        <a:t>Chewing gum</a:t>
                      </a:r>
                      <a:endParaRPr kumimoji="1" lang="ja-JP" altLang="en-US"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a:latin typeface="Arial" panose="020B0604020202020204" pitchFamily="34" charset="0"/>
                          <a:cs typeface="Arial" panose="020B0604020202020204" pitchFamily="34" charset="0"/>
                        </a:rPr>
                        <a:t>Sugar alcohol, tea polyphenol, milk protein digests, </a:t>
                      </a:r>
                      <a:r>
                        <a:rPr kumimoji="1" lang="en-US" altLang="ja-JP" sz="1400" dirty="0" err="1">
                          <a:latin typeface="Arial" panose="020B0604020202020204" pitchFamily="34" charset="0"/>
                          <a:cs typeface="Arial" panose="020B0604020202020204" pitchFamily="34" charset="0"/>
                        </a:rPr>
                        <a:t>funoran</a:t>
                      </a:r>
                      <a:r>
                        <a:rPr kumimoji="1" lang="en-US" altLang="ja-JP" sz="1400" dirty="0">
                          <a:latin typeface="Arial" panose="020B0604020202020204" pitchFamily="34" charset="0"/>
                          <a:cs typeface="Arial" panose="020B0604020202020204" pitchFamily="34" charset="0"/>
                        </a:rPr>
                        <a:t>, isoflavone, calcium, </a:t>
                      </a:r>
                      <a:r>
                        <a:rPr kumimoji="1" lang="en-US" altLang="ja-JP" sz="1400" dirty="0" err="1">
                          <a:latin typeface="Arial" panose="020B0604020202020204" pitchFamily="34" charset="0"/>
                          <a:cs typeface="Arial" panose="020B0604020202020204" pitchFamily="34" charset="0"/>
                        </a:rPr>
                        <a:t>macrocarpal</a:t>
                      </a:r>
                      <a:endParaRPr kumimoji="1" lang="ja-JP" altLang="en-US"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0004853"/>
                  </a:ext>
                </a:extLst>
              </a:tr>
              <a:tr h="370840">
                <a:tc>
                  <a:txBody>
                    <a:bodyPr/>
                    <a:lstStyle/>
                    <a:p>
                      <a:r>
                        <a:rPr kumimoji="1" lang="en-US" altLang="ja-JP" sz="1600" b="1" dirty="0">
                          <a:solidFill>
                            <a:srgbClr val="C00000"/>
                          </a:solidFill>
                          <a:latin typeface="Arial" panose="020B0604020202020204" pitchFamily="34" charset="0"/>
                          <a:cs typeface="Arial" panose="020B0604020202020204" pitchFamily="34" charset="0"/>
                        </a:rPr>
                        <a:t>Enhances mineral absorption</a:t>
                      </a:r>
                      <a:endParaRPr kumimoji="1" lang="ja-JP" altLang="en-US" sz="1600" b="1" dirty="0">
                        <a:solidFill>
                          <a:srgbClr val="C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a:latin typeface="Arial" panose="020B0604020202020204" pitchFamily="34" charset="0"/>
                          <a:cs typeface="Arial" panose="020B0604020202020204" pitchFamily="34" charset="0"/>
                        </a:rPr>
                        <a:t>Soft drink</a:t>
                      </a:r>
                      <a:endParaRPr kumimoji="1" lang="ja-JP" altLang="en-US"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a:latin typeface="Arial" panose="020B0604020202020204" pitchFamily="34" charset="0"/>
                          <a:cs typeface="Arial" panose="020B0604020202020204" pitchFamily="34" charset="0"/>
                        </a:rPr>
                        <a:t>Casein </a:t>
                      </a:r>
                      <a:r>
                        <a:rPr kumimoji="1" lang="en-US" altLang="ja-JP" sz="1400" dirty="0" err="1">
                          <a:latin typeface="Arial" panose="020B0604020202020204" pitchFamily="34" charset="0"/>
                          <a:cs typeface="Arial" panose="020B0604020202020204" pitchFamily="34" charset="0"/>
                        </a:rPr>
                        <a:t>phosphopeptide</a:t>
                      </a:r>
                      <a:r>
                        <a:rPr kumimoji="1" lang="en-US" altLang="ja-JP" sz="1400" dirty="0">
                          <a:latin typeface="Arial" panose="020B0604020202020204" pitchFamily="34" charset="0"/>
                          <a:cs typeface="Arial" panose="020B0604020202020204" pitchFamily="34" charset="0"/>
                        </a:rPr>
                        <a:t>, oligo saccharide, poly γ-glutamic acid, </a:t>
                      </a:r>
                      <a:endParaRPr kumimoji="1" lang="ja-JP" altLang="en-US"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8574941"/>
                  </a:ext>
                </a:extLst>
              </a:tr>
              <a:tr h="370840">
                <a:tc>
                  <a:txBody>
                    <a:bodyPr/>
                    <a:lstStyle/>
                    <a:p>
                      <a:r>
                        <a:rPr kumimoji="1" lang="en-US" altLang="ja-JP" sz="1600" b="1" dirty="0">
                          <a:solidFill>
                            <a:srgbClr val="C00000"/>
                          </a:solidFill>
                          <a:latin typeface="Arial" panose="020B0604020202020204" pitchFamily="34" charset="0"/>
                          <a:cs typeface="Arial" panose="020B0604020202020204" pitchFamily="34" charset="0"/>
                        </a:rPr>
                        <a:t>Promotes bone health and strength</a:t>
                      </a:r>
                      <a:endParaRPr kumimoji="1" lang="ja-JP" altLang="en-US" sz="1600" b="1" dirty="0">
                        <a:solidFill>
                          <a:srgbClr val="C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a:latin typeface="Arial" panose="020B0604020202020204" pitchFamily="34" charset="0"/>
                          <a:cs typeface="Arial" panose="020B0604020202020204" pitchFamily="34" charset="0"/>
                        </a:rPr>
                        <a:t>Soft drink, Fermented soybeans</a:t>
                      </a:r>
                      <a:endParaRPr kumimoji="1" lang="ja-JP" altLang="en-US"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a:latin typeface="Arial" panose="020B0604020202020204" pitchFamily="34" charset="0"/>
                          <a:cs typeface="Arial" panose="020B0604020202020204" pitchFamily="34" charset="0"/>
                        </a:rPr>
                        <a:t>Milk basic protein, isoflavone, vitamin K2</a:t>
                      </a:r>
                      <a:endParaRPr kumimoji="1" lang="ja-JP" altLang="en-US"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6880795"/>
                  </a:ext>
                </a:extLst>
              </a:tr>
              <a:tr h="386496">
                <a:tc>
                  <a:txBody>
                    <a:bodyPr/>
                    <a:lstStyle/>
                    <a:p>
                      <a:r>
                        <a:rPr kumimoji="1" lang="en-US" altLang="ja-JP" sz="1600" b="1" dirty="0">
                          <a:solidFill>
                            <a:srgbClr val="C00000"/>
                          </a:solidFill>
                          <a:latin typeface="Arial" panose="020B0604020202020204" pitchFamily="34" charset="0"/>
                          <a:cs typeface="Arial" panose="020B0604020202020204" pitchFamily="34" charset="0"/>
                        </a:rPr>
                        <a:t>Alleviates skin drying</a:t>
                      </a:r>
                      <a:endParaRPr kumimoji="1" lang="ja-JP" altLang="en-US" sz="1600" b="1" dirty="0">
                        <a:solidFill>
                          <a:srgbClr val="C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a:latin typeface="Arial" panose="020B0604020202020204" pitchFamily="34" charset="0"/>
                          <a:cs typeface="Arial" panose="020B0604020202020204" pitchFamily="34" charset="0"/>
                        </a:rPr>
                        <a:t>Soft drink</a:t>
                      </a:r>
                      <a:endParaRPr kumimoji="1" lang="ja-JP" altLang="en-US"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a:latin typeface="Arial" panose="020B0604020202020204" pitchFamily="34" charset="0"/>
                          <a:cs typeface="Arial" panose="020B0604020202020204" pitchFamily="34" charset="0"/>
                        </a:rPr>
                        <a:t>Glucosylceramide</a:t>
                      </a:r>
                      <a:endParaRPr kumimoji="1" lang="ja-JP" altLang="en-US"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4121613"/>
                  </a:ext>
                </a:extLst>
              </a:tr>
              <a:tr h="370840">
                <a:tc>
                  <a:txBody>
                    <a:bodyPr/>
                    <a:lstStyle/>
                    <a:p>
                      <a:r>
                        <a:rPr kumimoji="1" lang="en-US" altLang="ja-JP" sz="1600" b="1" dirty="0">
                          <a:solidFill>
                            <a:srgbClr val="C00000"/>
                          </a:solidFill>
                          <a:latin typeface="Arial" panose="020B0604020202020204" pitchFamily="34" charset="0"/>
                          <a:cs typeface="Arial" panose="020B0604020202020204" pitchFamily="34" charset="0"/>
                        </a:rPr>
                        <a:t>Lowers blood pressure</a:t>
                      </a:r>
                      <a:endParaRPr kumimoji="1" lang="ja-JP" altLang="en-US" sz="1600" b="1" dirty="0">
                        <a:solidFill>
                          <a:srgbClr val="C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a:latin typeface="Arial" panose="020B0604020202020204" pitchFamily="34" charset="0"/>
                          <a:cs typeface="Arial" panose="020B0604020202020204" pitchFamily="34" charset="0"/>
                        </a:rPr>
                        <a:t>Soft drink, Compressed tablet candy</a:t>
                      </a:r>
                      <a:endParaRPr kumimoji="1" lang="ja-JP" altLang="en-US"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a:latin typeface="Arial" panose="020B0604020202020204" pitchFamily="34" charset="0"/>
                          <a:cs typeface="Arial" panose="020B0604020202020204" pitchFamily="34" charset="0"/>
                        </a:rPr>
                        <a:t>Food protein-derived peptide, γ-aminobutyrate, acetic acid, chlorogenic acid, glucosyl hesperidin, quercetin, glycoside</a:t>
                      </a:r>
                      <a:endParaRPr kumimoji="1" lang="ja-JP" altLang="en-US"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3427011"/>
                  </a:ext>
                </a:extLst>
              </a:tr>
              <a:tr h="370840">
                <a:tc>
                  <a:txBody>
                    <a:bodyPr/>
                    <a:lstStyle/>
                    <a:p>
                      <a:r>
                        <a:rPr kumimoji="1" lang="en-US" altLang="ja-JP" sz="1600" b="1" dirty="0">
                          <a:solidFill>
                            <a:srgbClr val="C00000"/>
                          </a:solidFill>
                          <a:latin typeface="Arial" panose="020B0604020202020204" pitchFamily="34" charset="0"/>
                          <a:cs typeface="Arial" panose="020B0604020202020204" pitchFamily="34" charset="0"/>
                        </a:rPr>
                        <a:t>Reduces blood glucose levels</a:t>
                      </a:r>
                      <a:endParaRPr kumimoji="1" lang="ja-JP" altLang="en-US" sz="1600" b="1" dirty="0">
                        <a:solidFill>
                          <a:srgbClr val="C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a:latin typeface="Arial" panose="020B0604020202020204" pitchFamily="34" charset="0"/>
                          <a:cs typeface="Arial" panose="020B0604020202020204" pitchFamily="34" charset="0"/>
                        </a:rPr>
                        <a:t>Soft drink, Green tea-based drink </a:t>
                      </a:r>
                      <a:endParaRPr kumimoji="1" lang="ja-JP" altLang="en-US"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a:latin typeface="Arial" panose="020B0604020202020204" pitchFamily="34" charset="0"/>
                          <a:cs typeface="Arial" panose="020B0604020202020204" pitchFamily="34" charset="0"/>
                        </a:rPr>
                        <a:t>Indigestible dextrin, indigestible </a:t>
                      </a:r>
                      <a:r>
                        <a:rPr kumimoji="1" lang="en-US" altLang="ja-JP" sz="1400" dirty="0" err="1">
                          <a:latin typeface="Arial" panose="020B0604020202020204" pitchFamily="34" charset="0"/>
                          <a:cs typeface="Arial" panose="020B0604020202020204" pitchFamily="34" charset="0"/>
                        </a:rPr>
                        <a:t>recrystalized</a:t>
                      </a:r>
                      <a:r>
                        <a:rPr kumimoji="1" lang="en-US" altLang="ja-JP" sz="1400" dirty="0">
                          <a:latin typeface="Arial" panose="020B0604020202020204" pitchFamily="34" charset="0"/>
                          <a:cs typeface="Arial" panose="020B0604020202020204" pitchFamily="34" charset="0"/>
                        </a:rPr>
                        <a:t> amylose, wheat albumin, tea polyphenol, arabinose, </a:t>
                      </a:r>
                      <a:r>
                        <a:rPr kumimoji="1" lang="en-US" altLang="ja-JP" sz="1400" dirty="0" err="1">
                          <a:latin typeface="Arial" panose="020B0604020202020204" pitchFamily="34" charset="0"/>
                          <a:cs typeface="Arial" panose="020B0604020202020204" pitchFamily="34" charset="0"/>
                        </a:rPr>
                        <a:t>thiocyclitol</a:t>
                      </a:r>
                      <a:endParaRPr kumimoji="1" lang="ja-JP" altLang="en-US"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446446"/>
                  </a:ext>
                </a:extLst>
              </a:tr>
              <a:tr h="370840">
                <a:tc>
                  <a:txBody>
                    <a:bodyPr/>
                    <a:lstStyle/>
                    <a:p>
                      <a:r>
                        <a:rPr kumimoji="1" lang="en-US" altLang="ja-JP" sz="1600" b="1" dirty="0">
                          <a:solidFill>
                            <a:srgbClr val="C00000"/>
                          </a:solidFill>
                          <a:latin typeface="Arial" panose="020B0604020202020204" pitchFamily="34" charset="0"/>
                          <a:cs typeface="Arial" panose="020B0604020202020204" pitchFamily="34" charset="0"/>
                        </a:rPr>
                        <a:t>Reduce blood cholesterol levels</a:t>
                      </a:r>
                      <a:endParaRPr kumimoji="1" lang="ja-JP" altLang="en-US" sz="1600" b="1" dirty="0">
                        <a:solidFill>
                          <a:srgbClr val="C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a:latin typeface="Arial" panose="020B0604020202020204" pitchFamily="34" charset="0"/>
                          <a:cs typeface="Arial" panose="020B0604020202020204" pitchFamily="34" charset="0"/>
                        </a:rPr>
                        <a:t>Powdered soft drink, Processed soy milk</a:t>
                      </a:r>
                      <a:endParaRPr kumimoji="1" lang="ja-JP" altLang="en-US"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a:latin typeface="Arial" panose="020B0604020202020204" pitchFamily="34" charset="0"/>
                          <a:cs typeface="Arial" panose="020B0604020202020204" pitchFamily="34" charset="0"/>
                        </a:rPr>
                        <a:t>Soybean protein, chitosan, low molecular weight alginate, phytosterol, tea catechin, S-</a:t>
                      </a:r>
                      <a:r>
                        <a:rPr kumimoji="1" lang="en-US" altLang="ja-JP" sz="1400" dirty="0" err="1">
                          <a:latin typeface="Arial" panose="020B0604020202020204" pitchFamily="34" charset="0"/>
                          <a:cs typeface="Arial" panose="020B0604020202020204" pitchFamily="34" charset="0"/>
                        </a:rPr>
                        <a:t>methylcysteine</a:t>
                      </a:r>
                      <a:r>
                        <a:rPr kumimoji="1" lang="en-US" altLang="ja-JP" sz="1400" dirty="0">
                          <a:latin typeface="Arial" panose="020B0604020202020204" pitchFamily="34" charset="0"/>
                          <a:cs typeface="Arial" panose="020B0604020202020204" pitchFamily="34" charset="0"/>
                        </a:rPr>
                        <a:t> sulfoxide</a:t>
                      </a:r>
                      <a:endParaRPr kumimoji="1" lang="ja-JP" altLang="en-US"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1831710"/>
                  </a:ext>
                </a:extLst>
              </a:tr>
              <a:tr h="370840">
                <a:tc>
                  <a:txBody>
                    <a:bodyPr/>
                    <a:lstStyle/>
                    <a:p>
                      <a:r>
                        <a:rPr kumimoji="1" lang="en-US" altLang="ja-JP" sz="1600" b="1" dirty="0">
                          <a:solidFill>
                            <a:srgbClr val="C00000"/>
                          </a:solidFill>
                          <a:latin typeface="Arial" panose="020B0604020202020204" pitchFamily="34" charset="0"/>
                          <a:cs typeface="Arial" panose="020B0604020202020204" pitchFamily="34" charset="0"/>
                        </a:rPr>
                        <a:t>Reduce blood neutral lipid levels and body fat</a:t>
                      </a:r>
                      <a:endParaRPr kumimoji="1" lang="ja-JP" altLang="en-US" sz="1600" b="1" dirty="0">
                        <a:solidFill>
                          <a:srgbClr val="C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a:latin typeface="Arial" panose="020B0604020202020204" pitchFamily="34" charset="0"/>
                          <a:cs typeface="Arial" panose="020B0604020202020204" pitchFamily="34" charset="0"/>
                        </a:rPr>
                        <a:t>Adjusted cooking oil, Coffee drink</a:t>
                      </a:r>
                      <a:endParaRPr kumimoji="1" lang="ja-JP" altLang="en-US"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a:latin typeface="Arial" panose="020B0604020202020204" pitchFamily="34" charset="0"/>
                          <a:cs typeface="Arial" panose="020B0604020202020204" pitchFamily="34" charset="0"/>
                        </a:rPr>
                        <a:t>Tea polyphenol conjugate, globin digest, indigestible dextrin, catechin, conglycinin, n-3 PUFA*, </a:t>
                      </a:r>
                      <a:r>
                        <a:rPr kumimoji="1" lang="en-US" altLang="ja-JP" sz="1400" dirty="0" err="1">
                          <a:latin typeface="Arial" panose="020B0604020202020204" pitchFamily="34" charset="0"/>
                          <a:cs typeface="Arial" panose="020B0604020202020204" pitchFamily="34" charset="0"/>
                        </a:rPr>
                        <a:t>glucosylhesperidin</a:t>
                      </a:r>
                      <a:endParaRPr kumimoji="1" lang="ja-JP" altLang="en-US"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3489122"/>
                  </a:ext>
                </a:extLst>
              </a:tr>
              <a:tr h="293391">
                <a:tc>
                  <a:txBody>
                    <a:bodyPr/>
                    <a:lstStyle/>
                    <a:p>
                      <a:endParaRPr kumimoji="1" lang="ja-JP" altLang="en-US" sz="1600" dirty="0">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endParaRPr kumimoji="1" lang="ja-JP" altLang="en-US" sz="1400" dirty="0">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r>
                        <a:rPr kumimoji="1" lang="en-US" altLang="ja-JP" sz="1400" dirty="0">
                          <a:latin typeface="Arial" panose="020B0604020202020204" pitchFamily="34" charset="0"/>
                          <a:cs typeface="Arial" panose="020B0604020202020204" pitchFamily="34" charset="0"/>
                        </a:rPr>
                        <a:t>             (* n-3 PUFA:  </a:t>
                      </a:r>
                      <a:r>
                        <a:rPr kumimoji="1" lang="en-US" altLang="ja-JP" sz="1400" i="1" dirty="0">
                          <a:latin typeface="Arial" panose="020B0604020202020204" pitchFamily="34" charset="0"/>
                          <a:cs typeface="Arial" panose="020B0604020202020204" pitchFamily="34" charset="0"/>
                        </a:rPr>
                        <a:t>n-3 polyunsaturated fatty acid</a:t>
                      </a:r>
                      <a:r>
                        <a:rPr kumimoji="1" lang="en-US" altLang="ja-JP" sz="1400" dirty="0">
                          <a:latin typeface="Arial" panose="020B0604020202020204" pitchFamily="34" charset="0"/>
                          <a:cs typeface="Arial" panose="020B0604020202020204" pitchFamily="34" charset="0"/>
                        </a:rPr>
                        <a:t>)</a:t>
                      </a:r>
                      <a:endParaRPr kumimoji="1" lang="ja-JP" altLang="en-US" sz="1400" dirty="0">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00165603"/>
                  </a:ext>
                </a:extLst>
              </a:tr>
            </a:tbl>
          </a:graphicData>
        </a:graphic>
      </p:graphicFrame>
      <p:sp>
        <p:nvSpPr>
          <p:cNvPr id="4" name="スライド番号プレースホルダー 3">
            <a:extLst>
              <a:ext uri="{FF2B5EF4-FFF2-40B4-BE49-F238E27FC236}">
                <a16:creationId xmlns:a16="http://schemas.microsoft.com/office/drawing/2014/main" id="{FAC6E99C-8B32-1773-9A63-EA50301429AF}"/>
              </a:ext>
            </a:extLst>
          </p:cNvPr>
          <p:cNvSpPr>
            <a:spLocks noGrp="1"/>
          </p:cNvSpPr>
          <p:nvPr>
            <p:ph type="sldNum" sz="quarter" idx="12"/>
          </p:nvPr>
        </p:nvSpPr>
        <p:spPr>
          <a:xfrm>
            <a:off x="9448800" y="6492874"/>
            <a:ext cx="2743200" cy="365125"/>
          </a:xfrm>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763A3B6-95A3-4DD6-AF44-B82C74516725}" type="slidenum">
              <a:rPr kumimoji="1" lang="ja-JP" altLang="en-US" sz="1400" b="0" i="0" u="none" strike="noStrike" kern="1200" cap="none" spc="0" normalizeH="0" baseline="0" noProof="0" smtClean="0">
                <a:ln>
                  <a:noFill/>
                </a:ln>
                <a:solidFill>
                  <a:prstClr val="black">
                    <a:tint val="82000"/>
                  </a:prstClr>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400" b="0" i="0" u="none" strike="noStrike" kern="1200" cap="none" spc="0" normalizeH="0" baseline="0" noProof="0" dirty="0">
              <a:ln>
                <a:noFill/>
              </a:ln>
              <a:solidFill>
                <a:prstClr val="black">
                  <a:tint val="82000"/>
                </a:prstClr>
              </a:solidFill>
              <a:effectLst/>
              <a:uLnTx/>
              <a:uFillTx/>
              <a:latin typeface="游ゴシック" panose="0211000402020202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E368FEA5-564B-3B81-7FF8-6CBDB3615C4D}"/>
              </a:ext>
            </a:extLst>
          </p:cNvPr>
          <p:cNvSpPr txBox="1"/>
          <p:nvPr/>
        </p:nvSpPr>
        <p:spPr>
          <a:xfrm>
            <a:off x="4919772" y="6080837"/>
            <a:ext cx="73301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rPr>
              <a:t>Source:  Makoto Shimizu, Nutraceutical and Functional Food Regulations in the United States and around the World. Third Edition.  p. 338, 2019.</a:t>
            </a:r>
            <a:endParaRPr kumimoji="1" lang="ja-JP" altLang="en-US" sz="1200" b="0"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endParaRPr>
          </a:p>
        </p:txBody>
      </p:sp>
      <p:pic>
        <p:nvPicPr>
          <p:cNvPr id="3" name="図 1">
            <a:extLst>
              <a:ext uri="{FF2B5EF4-FFF2-40B4-BE49-F238E27FC236}">
                <a16:creationId xmlns:a16="http://schemas.microsoft.com/office/drawing/2014/main" id="{DF3BD4AA-3131-0244-7A8F-FDDE09F4C0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40500"/>
            <a:ext cx="332263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5164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D89D6C-0B64-4169-3B10-0FA56566A75B}"/>
              </a:ext>
            </a:extLst>
          </p:cNvPr>
          <p:cNvSpPr>
            <a:spLocks noGrp="1"/>
          </p:cNvSpPr>
          <p:nvPr>
            <p:ph type="title"/>
          </p:nvPr>
        </p:nvSpPr>
        <p:spPr/>
        <p:txBody>
          <a:bodyPr/>
          <a:lstStyle/>
          <a:p>
            <a:endParaRPr kumimoji="1" lang="ja-JP" altLang="en-US" dirty="0"/>
          </a:p>
        </p:txBody>
      </p:sp>
      <p:sp>
        <p:nvSpPr>
          <p:cNvPr id="3" name="表プレースホルダー 2">
            <a:extLst>
              <a:ext uri="{FF2B5EF4-FFF2-40B4-BE49-F238E27FC236}">
                <a16:creationId xmlns:a16="http://schemas.microsoft.com/office/drawing/2014/main" id="{40109FFE-2982-5770-1610-085264DAF80C}"/>
              </a:ext>
            </a:extLst>
          </p:cNvPr>
          <p:cNvSpPr>
            <a:spLocks noGrp="1"/>
          </p:cNvSpPr>
          <p:nvPr>
            <p:ph type="tbl" idx="1"/>
          </p:nvPr>
        </p:nvSpPr>
        <p:spPr>
          <a:xfrm>
            <a:off x="609600" y="965956"/>
            <a:ext cx="10972800" cy="4194951"/>
          </a:xfrm>
        </p:spPr>
        <p:txBody>
          <a:bodyPr>
            <a:normAutofit/>
          </a:bodyPr>
          <a:lstStyle/>
          <a:p>
            <a:pPr marL="0" indent="0" algn="ctr">
              <a:buNone/>
            </a:pPr>
            <a:endParaRPr lang="en-US" altLang="ja-JP" sz="4000" b="1" dirty="0">
              <a:latin typeface="Arial" panose="020B0604020202020204" pitchFamily="34" charset="0"/>
              <a:cs typeface="Arial" panose="020B0604020202020204" pitchFamily="34" charset="0"/>
            </a:endParaRPr>
          </a:p>
          <a:p>
            <a:pPr marL="0" indent="0" algn="ctr">
              <a:buNone/>
            </a:pPr>
            <a:r>
              <a:rPr lang="en-US" altLang="ja-JP" sz="4000" b="1" dirty="0">
                <a:solidFill>
                  <a:srgbClr val="FF0000"/>
                </a:solidFill>
                <a:latin typeface="Arial" panose="020B0604020202020204" pitchFamily="34" charset="0"/>
                <a:cs typeface="Arial" panose="020B0604020202020204" pitchFamily="34" charset="0"/>
              </a:rPr>
              <a:t>FNFC</a:t>
            </a:r>
          </a:p>
          <a:p>
            <a:pPr marL="0" indent="0" algn="ctr">
              <a:buNone/>
            </a:pPr>
            <a:r>
              <a:rPr lang="en-US" altLang="ja-JP" sz="2000" b="1" dirty="0">
                <a:solidFill>
                  <a:srgbClr val="002060"/>
                </a:solidFill>
                <a:latin typeface="Arial" panose="020B0604020202020204" pitchFamily="34" charset="0"/>
                <a:cs typeface="Arial" panose="020B0604020202020204" pitchFamily="34" charset="0"/>
              </a:rPr>
              <a:t>Foods with Nutrient Function Claims</a:t>
            </a:r>
          </a:p>
          <a:p>
            <a:pPr marL="0" indent="0" algn="ctr">
              <a:buNone/>
            </a:pPr>
            <a:endParaRPr lang="en-US" altLang="ja-JP" dirty="0">
              <a:solidFill>
                <a:srgbClr val="002060"/>
              </a:solidFill>
              <a:latin typeface="Arial" panose="020B0604020202020204" pitchFamily="34" charset="0"/>
              <a:cs typeface="Arial" panose="020B0604020202020204" pitchFamily="34" charset="0"/>
            </a:endParaRPr>
          </a:p>
          <a:p>
            <a:pPr marL="0" indent="0" algn="ctr">
              <a:buNone/>
            </a:pPr>
            <a:r>
              <a:rPr lang="en-US" altLang="ja-JP" dirty="0">
                <a:solidFill>
                  <a:srgbClr val="002060"/>
                </a:solidFill>
                <a:latin typeface="Arial" panose="020B0604020202020204" pitchFamily="34" charset="0"/>
                <a:cs typeface="Arial" panose="020B0604020202020204" pitchFamily="34" charset="0"/>
              </a:rPr>
              <a:t>(Self-certification system, 2001~)</a:t>
            </a:r>
          </a:p>
          <a:p>
            <a:pPr marL="0" indent="0" algn="ctr">
              <a:buNone/>
            </a:pPr>
            <a:endParaRPr lang="ja-JP" altLang="en-US" dirty="0">
              <a:solidFill>
                <a:srgbClr val="002060"/>
              </a:solidFill>
              <a:latin typeface="Arial" panose="020B0604020202020204" pitchFamily="34" charset="0"/>
              <a:cs typeface="Arial" panose="020B0604020202020204" pitchFamily="34" charset="0"/>
            </a:endParaRPr>
          </a:p>
        </p:txBody>
      </p:sp>
      <p:sp>
        <p:nvSpPr>
          <p:cNvPr id="4" name="スライド番号プレースホルダー 3">
            <a:extLst>
              <a:ext uri="{FF2B5EF4-FFF2-40B4-BE49-F238E27FC236}">
                <a16:creationId xmlns:a16="http://schemas.microsoft.com/office/drawing/2014/main" id="{4F6E98DF-1013-E616-CF37-48078008D7A2}"/>
              </a:ext>
            </a:extLst>
          </p:cNvPr>
          <p:cNvSpPr>
            <a:spLocks noGrp="1"/>
          </p:cNvSpPr>
          <p:nvPr>
            <p:ph type="sldNum" sz="quarter" idx="12"/>
          </p:nvPr>
        </p:nvSpPr>
        <p:spPr>
          <a:xfrm>
            <a:off x="9448800" y="6480881"/>
            <a:ext cx="2743200" cy="365125"/>
          </a:xfrm>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7C6D960F-F0D6-4FEC-9B37-53B77F11B4A6}" type="slidenum">
              <a:rPr kumimoji="1" lang="en-US" altLang="ja-JP" sz="1400" b="0" i="0" u="none" strike="noStrike" kern="1200" cap="none" spc="0" normalizeH="0" baseline="0" noProof="0" smtClean="0">
                <a:ln>
                  <a:noFill/>
                </a:ln>
                <a:solidFill>
                  <a:prstClr val="black">
                    <a:tint val="82000"/>
                  </a:prstClr>
                </a:solidFill>
                <a:effectLst/>
                <a:uLnTx/>
                <a:uFillTx/>
                <a:latin typeface="Arial" panose="020B0604020202020204" pitchFamily="34" charset="0"/>
                <a:ea typeface="游ゴシック" panose="020B0400000000000000" pitchFamily="50"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en-US" altLang="ja-JP" sz="1400" b="0" i="0" u="none" strike="noStrike" kern="1200" cap="none" spc="0" normalizeH="0" baseline="0" noProof="0" dirty="0">
              <a:ln>
                <a:noFill/>
              </a:ln>
              <a:solidFill>
                <a:prstClr val="black">
                  <a:tint val="82000"/>
                </a:prstClr>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pic>
        <p:nvPicPr>
          <p:cNvPr id="10" name="図 1">
            <a:extLst>
              <a:ext uri="{FF2B5EF4-FFF2-40B4-BE49-F238E27FC236}">
                <a16:creationId xmlns:a16="http://schemas.microsoft.com/office/drawing/2014/main" id="{CE9CF892-2066-C19B-0BE9-7F52140E6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40500"/>
            <a:ext cx="332263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descr="文字の書かれた紙&#10;&#10;中程度の精度で自動的に生成された説明">
            <a:extLst>
              <a:ext uri="{FF2B5EF4-FFF2-40B4-BE49-F238E27FC236}">
                <a16:creationId xmlns:a16="http://schemas.microsoft.com/office/drawing/2014/main" id="{7124131A-A779-DBFA-4CB0-8DA4FC70F32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870743">
            <a:off x="8145657" y="3594099"/>
            <a:ext cx="3880653" cy="3399452"/>
          </a:xfrm>
          <a:prstGeom prst="rect">
            <a:avLst/>
          </a:prstGeom>
        </p:spPr>
      </p:pic>
      <p:sp>
        <p:nvSpPr>
          <p:cNvPr id="9" name="テキスト ボックス 8">
            <a:extLst>
              <a:ext uri="{FF2B5EF4-FFF2-40B4-BE49-F238E27FC236}">
                <a16:creationId xmlns:a16="http://schemas.microsoft.com/office/drawing/2014/main" id="{A686A459-AD59-9072-D5EB-68FA2254C462}"/>
              </a:ext>
            </a:extLst>
          </p:cNvPr>
          <p:cNvSpPr txBox="1"/>
          <p:nvPr/>
        </p:nvSpPr>
        <p:spPr>
          <a:xfrm rot="1012379">
            <a:off x="8706174" y="4478215"/>
            <a:ext cx="2467774"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1600" b="1" i="0" u="none" strike="noStrike" kern="1200" cap="none" spc="0" normalizeH="0" baseline="0" noProof="0" dirty="0">
                <a:ln>
                  <a:noFill/>
                </a:ln>
                <a:solidFill>
                  <a:srgbClr val="4EA72E">
                    <a:lumMod val="75000"/>
                  </a:srgbClr>
                </a:solidFill>
                <a:effectLst/>
                <a:uLnTx/>
                <a:uFillTx/>
                <a:latin typeface="MV Boli" panose="02000500030200090000" pitchFamily="2" charset="0"/>
                <a:ea typeface="游ゴシック" panose="020B0400000000000000" pitchFamily="50" charset="-128"/>
                <a:cs typeface="MV Boli" panose="02000500030200090000" pitchFamily="2" charset="0"/>
              </a:rPr>
              <a:t> FNFC</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1" lang="en-US" altLang="ja-JP" sz="1600" b="1" i="0" u="none" strike="noStrike" kern="1200" cap="none" spc="0" normalizeH="0" baseline="0" noProof="0" dirty="0">
                <a:ln>
                  <a:noFill/>
                </a:ln>
                <a:solidFill>
                  <a:srgbClr val="0000FF"/>
                </a:solidFill>
                <a:effectLst/>
                <a:uLnTx/>
                <a:uFillTx/>
                <a:latin typeface="MV Boli" panose="02000500030200090000" pitchFamily="2" charset="0"/>
                <a:ea typeface="游ゴシック" panose="020B0400000000000000" pitchFamily="50" charset="-128"/>
                <a:cs typeface="MV Boli" panose="02000500030200090000" pitchFamily="2" charset="0"/>
              </a:rPr>
              <a:t>Essential Nutrients</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1" lang="en-US" altLang="ja-JP" sz="1600" b="1" i="0" u="none" strike="noStrike" kern="1200" cap="none" spc="0" normalizeH="0" baseline="0" noProof="0" dirty="0">
                <a:ln>
                  <a:noFill/>
                </a:ln>
                <a:solidFill>
                  <a:srgbClr val="FF0000"/>
                </a:solidFill>
                <a:effectLst/>
                <a:uLnTx/>
                <a:uFillTx/>
                <a:latin typeface="MV Boli" panose="02000500030200090000" pitchFamily="2" charset="0"/>
                <a:ea typeface="游ゴシック" panose="020B0400000000000000" pitchFamily="50" charset="-128"/>
                <a:cs typeface="MV Boli" panose="02000500030200090000" pitchFamily="2" charset="0"/>
              </a:rPr>
              <a:t>Vit &amp; Min</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1" lang="en-US" altLang="ja-JP" sz="1600" b="1" i="0" u="none" strike="noStrike" kern="1200" cap="none" spc="0" normalizeH="0" baseline="0" noProof="0" dirty="0">
                <a:ln>
                  <a:noFill/>
                </a:ln>
                <a:solidFill>
                  <a:srgbClr val="FF0000"/>
                </a:solidFill>
                <a:effectLst/>
                <a:uLnTx/>
                <a:uFillTx/>
                <a:latin typeface="MV Boli" panose="02000500030200090000" pitchFamily="2" charset="0"/>
                <a:ea typeface="游ゴシック" panose="020B0400000000000000" pitchFamily="50" charset="-128"/>
                <a:cs typeface="MV Boli" panose="02000500030200090000" pitchFamily="2" charset="0"/>
              </a:rPr>
              <a:t>n-3 fatty acids</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1" lang="en-US" altLang="ja-JP" sz="1600" b="1" i="0" u="none" strike="noStrike" kern="1200" cap="none" spc="0" normalizeH="0" baseline="0" noProof="0" dirty="0">
                <a:ln>
                  <a:noFill/>
                </a:ln>
                <a:solidFill>
                  <a:srgbClr val="0000FF"/>
                </a:solidFill>
                <a:effectLst/>
                <a:uLnTx/>
                <a:uFillTx/>
                <a:latin typeface="MV Boli" panose="02000500030200090000" pitchFamily="2" charset="0"/>
                <a:ea typeface="游ゴシック" panose="020B0400000000000000" pitchFamily="50" charset="-128"/>
                <a:cs typeface="MV Boli" panose="02000500030200090000" pitchFamily="2" charset="0"/>
              </a:rPr>
              <a:t>……</a:t>
            </a:r>
          </a:p>
        </p:txBody>
      </p:sp>
    </p:spTree>
    <p:extLst>
      <p:ext uri="{BB962C8B-B14F-4D97-AF65-F5344CB8AC3E}">
        <p14:creationId xmlns:p14="http://schemas.microsoft.com/office/powerpoint/2010/main" val="56329775"/>
      </p:ext>
    </p:extLst>
  </p:cSld>
  <p:clrMapOvr>
    <a:masterClrMapping/>
  </p:clrMapOvr>
  <p:transition>
    <p:random/>
  </p:transition>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標準デザイン">
  <a:themeElements>
    <a:clrScheme name="標準デザイン 14">
      <a:dk1>
        <a:srgbClr val="000000"/>
      </a:dk1>
      <a:lt1>
        <a:srgbClr val="DEFFBD"/>
      </a:lt1>
      <a:dk2>
        <a:srgbClr val="000000"/>
      </a:dk2>
      <a:lt2>
        <a:srgbClr val="969696"/>
      </a:lt2>
      <a:accent1>
        <a:srgbClr val="FFFFFF"/>
      </a:accent1>
      <a:accent2>
        <a:srgbClr val="8DC6FF"/>
      </a:accent2>
      <a:accent3>
        <a:srgbClr val="ECFFDB"/>
      </a:accent3>
      <a:accent4>
        <a:srgbClr val="000000"/>
      </a:accent4>
      <a:accent5>
        <a:srgbClr val="FFFFFF"/>
      </a:accent5>
      <a:accent6>
        <a:srgbClr val="7FB3E7"/>
      </a:accent6>
      <a:hlink>
        <a:srgbClr val="0066CC"/>
      </a:hlink>
      <a:folHlink>
        <a:srgbClr val="00A8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標準デザイン 13">
        <a:dk1>
          <a:srgbClr val="000000"/>
        </a:dk1>
        <a:lt1>
          <a:srgbClr val="D7FFAF"/>
        </a:lt1>
        <a:dk2>
          <a:srgbClr val="000000"/>
        </a:dk2>
        <a:lt2>
          <a:srgbClr val="969696"/>
        </a:lt2>
        <a:accent1>
          <a:srgbClr val="FFFFFF"/>
        </a:accent1>
        <a:accent2>
          <a:srgbClr val="8DC6FF"/>
        </a:accent2>
        <a:accent3>
          <a:srgbClr val="E8FFD4"/>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14">
        <a:dk1>
          <a:srgbClr val="000000"/>
        </a:dk1>
        <a:lt1>
          <a:srgbClr val="DEFFBD"/>
        </a:lt1>
        <a:dk2>
          <a:srgbClr val="000000"/>
        </a:dk2>
        <a:lt2>
          <a:srgbClr val="969696"/>
        </a:lt2>
        <a:accent1>
          <a:srgbClr val="FFFFFF"/>
        </a:accent1>
        <a:accent2>
          <a:srgbClr val="8DC6FF"/>
        </a:accent2>
        <a:accent3>
          <a:srgbClr val="ECFFDB"/>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7466</TotalTime>
  <Words>2815</Words>
  <Application>Microsoft Office PowerPoint</Application>
  <PresentationFormat>ワイド画面</PresentationFormat>
  <Paragraphs>444</Paragraphs>
  <Slides>21</Slides>
  <Notes>8</Notes>
  <HiddenSlides>0</HiddenSlides>
  <MMClips>0</MMClips>
  <ScaleCrop>false</ScaleCrop>
  <HeadingPairs>
    <vt:vector size="6" baseType="variant">
      <vt:variant>
        <vt:lpstr>使用されているフォント</vt:lpstr>
      </vt:variant>
      <vt:variant>
        <vt:i4>9</vt:i4>
      </vt:variant>
      <vt:variant>
        <vt:lpstr>テーマ</vt:lpstr>
      </vt:variant>
      <vt:variant>
        <vt:i4>3</vt:i4>
      </vt:variant>
      <vt:variant>
        <vt:lpstr>スライド タイトル</vt:lpstr>
      </vt:variant>
      <vt:variant>
        <vt:i4>21</vt:i4>
      </vt:variant>
    </vt:vector>
  </HeadingPairs>
  <TitlesOfParts>
    <vt:vector size="33" baseType="lpstr">
      <vt:lpstr>Söhne</vt:lpstr>
      <vt:lpstr>游ゴシック</vt:lpstr>
      <vt:lpstr>游ゴシック Light</vt:lpstr>
      <vt:lpstr>Arial</vt:lpstr>
      <vt:lpstr>Arial Nova</vt:lpstr>
      <vt:lpstr>Arial Rounded MT Bold</vt:lpstr>
      <vt:lpstr>Calibri</vt:lpstr>
      <vt:lpstr>MV Boli</vt:lpstr>
      <vt:lpstr>Wingdings</vt:lpstr>
      <vt:lpstr>Office テーマ</vt:lpstr>
      <vt:lpstr>4_Office ​​テーマ</vt:lpstr>
      <vt:lpstr>1_標準デザイン</vt:lpstr>
      <vt:lpstr>BHAEAT NUTRAVERSE EXPO 2025, New Delhi 2025.9.4-6 </vt:lpstr>
      <vt:lpstr>PowerPoint プレゼンテーション</vt:lpstr>
      <vt:lpstr>  Today’s topics</vt:lpstr>
      <vt:lpstr>PowerPoint プレゼンテーション</vt:lpstr>
      <vt:lpstr>  Today’s topics</vt:lpstr>
      <vt:lpstr>PowerPoint プレゼンテーション</vt:lpstr>
      <vt:lpstr>Application for FOSHU  - Main requirements that must be clarified by the applicant -</vt:lpstr>
      <vt:lpstr>FOSHU - Functional claims, Food types and Functional ingredients</vt:lpstr>
      <vt:lpstr>PowerPoint プレゼンテーション</vt:lpstr>
      <vt:lpstr>What is FNFC?</vt:lpstr>
      <vt:lpstr>Nutrients and function claims of FNFC</vt:lpstr>
      <vt:lpstr>PowerPoint プレゼンテーション</vt:lpstr>
      <vt:lpstr>Basic concept of FFC and the notification procedure</vt:lpstr>
      <vt:lpstr>       Number of Products of FOSH and FFC　　　　　　　　　　　　　　　　　　　　　　　　　　　　　</vt:lpstr>
      <vt:lpstr>FFC (Examples of the labelling contents of  functional ingredients with the highest number of notifications)</vt:lpstr>
      <vt:lpstr>FFC (Example of functional claims of FFC:  The Product containing Ginkgo biloba extract)</vt:lpstr>
      <vt:lpstr>  Today’s topics</vt:lpstr>
      <vt:lpstr>Guidelines for Safety Self-Inspection of Dietary Supplement Raw Materials and   Appropriate product design, and GMP Guideline                                                                                   ( The Notification issued by the MHLW in 2005 and revised in 2024 )</vt:lpstr>
      <vt:lpstr>PowerPoint プレゼンテーション</vt:lpstr>
      <vt:lpstr>Three essential elements for Health Foods/Dietary Supplements</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ANFF 2024 in Singapore</dc:title>
  <dc:creator>社長用ノートPC</dc:creator>
  <cp:lastModifiedBy>社長用ノートPC</cp:lastModifiedBy>
  <cp:revision>235</cp:revision>
  <cp:lastPrinted>2025-09-01T09:07:12Z</cp:lastPrinted>
  <dcterms:created xsi:type="dcterms:W3CDTF">2024-04-03T10:53:34Z</dcterms:created>
  <dcterms:modified xsi:type="dcterms:W3CDTF">2025-09-01T09:52:22Z</dcterms:modified>
</cp:coreProperties>
</file>